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50"/>
  </p:notesMasterIdLst>
  <p:handoutMasterIdLst>
    <p:handoutMasterId r:id="rId51"/>
  </p:handoutMasterIdLst>
  <p:sldIdLst>
    <p:sldId id="322" r:id="rId5"/>
    <p:sldId id="335" r:id="rId6"/>
    <p:sldId id="256" r:id="rId7"/>
    <p:sldId id="257" r:id="rId8"/>
    <p:sldId id="357" r:id="rId9"/>
    <p:sldId id="358" r:id="rId10"/>
    <p:sldId id="347" r:id="rId11"/>
    <p:sldId id="359" r:id="rId12"/>
    <p:sldId id="276" r:id="rId13"/>
    <p:sldId id="278" r:id="rId14"/>
    <p:sldId id="279" r:id="rId15"/>
    <p:sldId id="342" r:id="rId16"/>
    <p:sldId id="280" r:id="rId17"/>
    <p:sldId id="430" r:id="rId18"/>
    <p:sldId id="343" r:id="rId19"/>
    <p:sldId id="281" r:id="rId20"/>
    <p:sldId id="282" r:id="rId21"/>
    <p:sldId id="360" r:id="rId22"/>
    <p:sldId id="361" r:id="rId23"/>
    <p:sldId id="362" r:id="rId24"/>
    <p:sldId id="363" r:id="rId25"/>
    <p:sldId id="364" r:id="rId26"/>
    <p:sldId id="365" r:id="rId27"/>
    <p:sldId id="366" r:id="rId28"/>
    <p:sldId id="367" r:id="rId29"/>
    <p:sldId id="368" r:id="rId30"/>
    <p:sldId id="384" r:id="rId31"/>
    <p:sldId id="369" r:id="rId32"/>
    <p:sldId id="370" r:id="rId33"/>
    <p:sldId id="371" r:id="rId34"/>
    <p:sldId id="372" r:id="rId35"/>
    <p:sldId id="373" r:id="rId36"/>
    <p:sldId id="374" r:id="rId37"/>
    <p:sldId id="375" r:id="rId38"/>
    <p:sldId id="376" r:id="rId39"/>
    <p:sldId id="377" r:id="rId40"/>
    <p:sldId id="378" r:id="rId41"/>
    <p:sldId id="385" r:id="rId42"/>
    <p:sldId id="379" r:id="rId43"/>
    <p:sldId id="380" r:id="rId44"/>
    <p:sldId id="381" r:id="rId45"/>
    <p:sldId id="382" r:id="rId46"/>
    <p:sldId id="383" r:id="rId47"/>
    <p:sldId id="422" r:id="rId48"/>
    <p:sldId id="429" r:id="rId49"/>
  </p:sldIdLst>
  <p:sldSz cx="12188825" cy="6858000"/>
  <p:notesSz cx="6858000" cy="9144000"/>
  <p:custDataLst>
    <p:tags r:id="rId5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200">
          <p15:clr>
            <a:srgbClr val="A4A3A4"/>
          </p15:clr>
        </p15:guide>
        <p15:guide id="4" orient="horz" pos="1008">
          <p15:clr>
            <a:srgbClr val="A4A3A4"/>
          </p15:clr>
        </p15:guide>
        <p15:guide id="5" orient="horz" pos="3792">
          <p15:clr>
            <a:srgbClr val="A4A3A4"/>
          </p15:clr>
        </p15:guide>
        <p15:guide id="6" orient="horz">
          <p15:clr>
            <a:srgbClr val="A4A3A4"/>
          </p15:clr>
        </p15:guide>
        <p15:guide id="7" orient="horz" pos="3360">
          <p15:clr>
            <a:srgbClr val="A4A3A4"/>
          </p15:clr>
        </p15:guide>
        <p15:guide id="8" orient="horz" pos="3312">
          <p15:clr>
            <a:srgbClr val="A4A3A4"/>
          </p15:clr>
        </p15:guide>
        <p15:guide id="9" orient="horz" pos="240">
          <p15:clr>
            <a:srgbClr val="A4A3A4"/>
          </p15:clr>
        </p15:guide>
        <p15:guide id="10" orient="horz" pos="432">
          <p15:clr>
            <a:srgbClr val="A4A3A4"/>
          </p15:clr>
        </p15:guide>
        <p15:guide id="11" orient="horz" pos="2784">
          <p15:clr>
            <a:srgbClr val="A4A3A4"/>
          </p15:clr>
        </p15:guide>
        <p15:guide id="12" pos="3839">
          <p15:clr>
            <a:srgbClr val="A4A3A4"/>
          </p15:clr>
        </p15:guide>
        <p15:guide id="13" pos="959">
          <p15:clr>
            <a:srgbClr val="A4A3A4"/>
          </p15:clr>
        </p15:guide>
        <p15:guide id="14" pos="6143">
          <p15:clr>
            <a:srgbClr val="A4A3A4"/>
          </p15:clr>
        </p15:guide>
        <p15:guide id="15" pos="1247">
          <p15:clr>
            <a:srgbClr val="A4A3A4"/>
          </p15:clr>
        </p15:guide>
        <p15:guide id="16" pos="7007">
          <p15:clr>
            <a:srgbClr val="A4A3A4"/>
          </p15:clr>
        </p15:guide>
        <p15:guide id="17" pos="5855">
          <p15:clr>
            <a:srgbClr val="A4A3A4"/>
          </p15:clr>
        </p15:guide>
        <p15:guide id="18" pos="671">
          <p15:clr>
            <a:srgbClr val="A4A3A4"/>
          </p15:clr>
        </p15:guide>
        <p15:guide id="19" pos="7151">
          <p15:clr>
            <a:srgbClr val="A4A3A4"/>
          </p15:clr>
        </p15:guide>
        <p15:guide id="20" pos="311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65" autoAdjust="0"/>
    <p:restoredTop sz="93524" autoAdjust="0"/>
  </p:normalViewPr>
  <p:slideViewPr>
    <p:cSldViewPr showGuides="1">
      <p:cViewPr varScale="1">
        <p:scale>
          <a:sx n="107" d="100"/>
          <a:sy n="107" d="100"/>
        </p:scale>
        <p:origin x="488" y="168"/>
      </p:cViewPr>
      <p:guideLst>
        <p:guide orient="horz" pos="2160"/>
        <p:guide orient="horz" pos="4030"/>
        <p:guide orient="horz" pos="1200"/>
        <p:guide orient="horz" pos="1008"/>
        <p:guide orient="horz" pos="3792"/>
        <p:guide orient="horz"/>
        <p:guide orient="horz" pos="3360"/>
        <p:guide orient="horz" pos="3312"/>
        <p:guide orient="horz" pos="240"/>
        <p:guide orient="horz" pos="432"/>
        <p:guide orient="horz" pos="2784"/>
        <p:guide pos="3839"/>
        <p:guide pos="959"/>
        <p:guide pos="6143"/>
        <p:guide pos="1247"/>
        <p:guide pos="7007"/>
        <p:guide pos="5855"/>
        <p:guide pos="671"/>
        <p:guide pos="7151"/>
        <p:guide pos="3119"/>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79" d="100"/>
          <a:sy n="79" d="100"/>
        </p:scale>
        <p:origin x="2496"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3/18/21</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eg>
</file>

<file path=ppt/media/image4.png>
</file>

<file path=ppt/media/image40.png>
</file>

<file path=ppt/media/image5.jpe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3/18/21</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a:t>
            </a:fld>
            <a:endParaRPr lang="en-US" dirty="0"/>
          </a:p>
        </p:txBody>
      </p:sp>
    </p:spTree>
    <p:extLst>
      <p:ext uri="{BB962C8B-B14F-4D97-AF65-F5344CB8AC3E}">
        <p14:creationId xmlns:p14="http://schemas.microsoft.com/office/powerpoint/2010/main" val="3622955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62830727-4E6E-409D-9CD7-4B15F7630E70}" type="slidenum">
              <a:rPr lang="en-US" altLang="en-US" sz="1200"/>
              <a:pPr/>
              <a:t>3</a:t>
            </a:fld>
            <a:endParaRPr lang="en-US" altLang="en-US" sz="1200"/>
          </a:p>
        </p:txBody>
      </p:sp>
      <p:sp>
        <p:nvSpPr>
          <p:cNvPr id="92163" name="Rectangle 2"/>
          <p:cNvSpPr>
            <a:spLocks noGrp="1" noRot="1" noChangeAspect="1" noChangeArrowheads="1" noTextEdit="1"/>
          </p:cNvSpPr>
          <p:nvPr>
            <p:ph type="sldImg"/>
          </p:nvPr>
        </p:nvSpPr>
        <p:spPr>
          <a:xfrm>
            <a:off x="460375" y="720725"/>
            <a:ext cx="6397625" cy="3600450"/>
          </a:xfrm>
          <a:ln/>
        </p:spPr>
      </p:sp>
      <p:sp>
        <p:nvSpPr>
          <p:cNvPr id="92164" name="Rectangle 3"/>
          <p:cNvSpPr>
            <a:spLocks noGrp="1" noChangeArrowheads="1"/>
          </p:cNvSpPr>
          <p:nvPr>
            <p:ph type="body" idx="1"/>
          </p:nvPr>
        </p:nvSpPr>
        <p:spPr>
          <a:xfrm>
            <a:off x="974725" y="4560888"/>
            <a:ext cx="5365750" cy="4319587"/>
          </a:xfrm>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Lst>
        </p:spPr>
        <p:txBody>
          <a:bodyPr/>
          <a:lstStyle/>
          <a:p>
            <a:r>
              <a:rPr lang="en-US" altLang="en-US"/>
              <a:t>These were discussed in the first lecture. At this point, the claims made then about </a:t>
            </a:r>
          </a:p>
          <a:p>
            <a:r>
              <a:rPr lang="en-US" altLang="en-US"/>
              <a:t>“efficient” algorithms can be discussed in more concrete terms. </a:t>
            </a:r>
          </a:p>
          <a:p>
            <a:endParaRPr lang="en-US" altLang="en-US"/>
          </a:p>
          <a:p>
            <a:r>
              <a:rPr lang="en-US" altLang="en-US"/>
              <a:t>Before launching into this lecture, I usually read to my students the introductory whimsical</a:t>
            </a:r>
          </a:p>
          <a:p>
            <a:r>
              <a:rPr lang="en-US" altLang="en-US"/>
              <a:t>example from Garey and Johnson “Computers and Intractability”,  while showing </a:t>
            </a:r>
          </a:p>
          <a:p>
            <a:r>
              <a:rPr lang="en-US" altLang="en-US"/>
              <a:t>overhead transparencies of their cartoons. These are not reproduced here because it would </a:t>
            </a:r>
          </a:p>
          <a:p>
            <a:r>
              <a:rPr lang="en-US" altLang="en-US"/>
              <a:t>require copyright clearance. </a:t>
            </a:r>
          </a:p>
        </p:txBody>
      </p:sp>
    </p:spTree>
    <p:extLst>
      <p:ext uri="{BB962C8B-B14F-4D97-AF65-F5344CB8AC3E}">
        <p14:creationId xmlns:p14="http://schemas.microsoft.com/office/powerpoint/2010/main" val="4179504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5C3B4265-8758-4BF5-9226-A8BB8413E63B}" type="slidenum">
              <a:rPr lang="en-US" altLang="en-US" sz="1200"/>
              <a:pPr/>
              <a:t>4</a:t>
            </a:fld>
            <a:endParaRPr lang="en-US" altLang="en-US" sz="1200"/>
          </a:p>
        </p:txBody>
      </p:sp>
      <p:sp>
        <p:nvSpPr>
          <p:cNvPr id="93187" name="Rectangle 2"/>
          <p:cNvSpPr>
            <a:spLocks noGrp="1" noRot="1" noChangeAspect="1" noChangeArrowheads="1" noTextEdit="1"/>
          </p:cNvSpPr>
          <p:nvPr>
            <p:ph type="sldImg"/>
          </p:nvPr>
        </p:nvSpPr>
        <p:spPr>
          <a:xfrm>
            <a:off x="460375" y="720725"/>
            <a:ext cx="6397625" cy="3600450"/>
          </a:xfrm>
          <a:ln/>
        </p:spPr>
      </p:sp>
      <p:sp>
        <p:nvSpPr>
          <p:cNvPr id="93188" name="Rectangle 3"/>
          <p:cNvSpPr>
            <a:spLocks noGrp="1" noChangeArrowheads="1"/>
          </p:cNvSpPr>
          <p:nvPr>
            <p:ph type="body" idx="1"/>
          </p:nvPr>
        </p:nvSpPr>
        <p:spPr>
          <a:xfrm>
            <a:off x="974725" y="4560888"/>
            <a:ext cx="5365750" cy="4319587"/>
          </a:xfrm>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2941790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D349829-97FD-4664-A235-AD16B1B2D588}" type="slidenum">
              <a:rPr lang="en-US" altLang="en-US" smtClean="0"/>
              <a:pPr>
                <a:defRPr/>
              </a:pPr>
              <a:t>44</a:t>
            </a:fld>
            <a:endParaRPr lang="en-US" altLang="en-US"/>
          </a:p>
        </p:txBody>
      </p:sp>
    </p:spTree>
    <p:extLst>
      <p:ext uri="{BB962C8B-B14F-4D97-AF65-F5344CB8AC3E}">
        <p14:creationId xmlns:p14="http://schemas.microsoft.com/office/powerpoint/2010/main" val="38426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81483">
              <a:defRPr sz="2400">
                <a:solidFill>
                  <a:schemeClr val="tx1"/>
                </a:solidFill>
                <a:latin typeface="Times New Roman" panose="02020603050405020304" pitchFamily="18" charset="0"/>
              </a:defRPr>
            </a:lvl1pPr>
            <a:lvl2pPr marL="754243" indent="-290093" defTabSz="981483">
              <a:defRPr sz="2400">
                <a:solidFill>
                  <a:schemeClr val="tx1"/>
                </a:solidFill>
                <a:latin typeface="Times New Roman" panose="02020603050405020304" pitchFamily="18" charset="0"/>
              </a:defRPr>
            </a:lvl2pPr>
            <a:lvl3pPr marL="1160374" indent="-232075" defTabSz="981483">
              <a:defRPr sz="2400">
                <a:solidFill>
                  <a:schemeClr val="tx1"/>
                </a:solidFill>
                <a:latin typeface="Times New Roman" panose="02020603050405020304" pitchFamily="18" charset="0"/>
              </a:defRPr>
            </a:lvl3pPr>
            <a:lvl4pPr marL="1624523" indent="-232075" defTabSz="981483">
              <a:defRPr sz="2400">
                <a:solidFill>
                  <a:schemeClr val="tx1"/>
                </a:solidFill>
                <a:latin typeface="Times New Roman" panose="02020603050405020304" pitchFamily="18" charset="0"/>
              </a:defRPr>
            </a:lvl4pPr>
            <a:lvl5pPr marL="2088672" indent="-232075" defTabSz="981483">
              <a:defRPr sz="2400">
                <a:solidFill>
                  <a:schemeClr val="tx1"/>
                </a:solidFill>
                <a:latin typeface="Times New Roman" panose="02020603050405020304" pitchFamily="18" charset="0"/>
              </a:defRPr>
            </a:lvl5pPr>
            <a:lvl6pPr marL="2552822" indent="-232075" defTabSz="981483" eaLnBrk="0" fontAlgn="base" hangingPunct="0">
              <a:spcBef>
                <a:spcPct val="0"/>
              </a:spcBef>
              <a:spcAft>
                <a:spcPct val="0"/>
              </a:spcAft>
              <a:defRPr sz="2400">
                <a:solidFill>
                  <a:schemeClr val="tx1"/>
                </a:solidFill>
                <a:latin typeface="Times New Roman" panose="02020603050405020304" pitchFamily="18" charset="0"/>
              </a:defRPr>
            </a:lvl6pPr>
            <a:lvl7pPr marL="3016971" indent="-232075" defTabSz="981483" eaLnBrk="0" fontAlgn="base" hangingPunct="0">
              <a:spcBef>
                <a:spcPct val="0"/>
              </a:spcBef>
              <a:spcAft>
                <a:spcPct val="0"/>
              </a:spcAft>
              <a:defRPr sz="2400">
                <a:solidFill>
                  <a:schemeClr val="tx1"/>
                </a:solidFill>
                <a:latin typeface="Times New Roman" panose="02020603050405020304" pitchFamily="18" charset="0"/>
              </a:defRPr>
            </a:lvl7pPr>
            <a:lvl8pPr marL="3481121" indent="-232075" defTabSz="981483" eaLnBrk="0" fontAlgn="base" hangingPunct="0">
              <a:spcBef>
                <a:spcPct val="0"/>
              </a:spcBef>
              <a:spcAft>
                <a:spcPct val="0"/>
              </a:spcAft>
              <a:defRPr sz="2400">
                <a:solidFill>
                  <a:schemeClr val="tx1"/>
                </a:solidFill>
                <a:latin typeface="Times New Roman" panose="02020603050405020304" pitchFamily="18" charset="0"/>
              </a:defRPr>
            </a:lvl8pPr>
            <a:lvl9pPr marL="3945270" indent="-232075" defTabSz="981483" eaLnBrk="0" fontAlgn="base" hangingPunct="0">
              <a:spcBef>
                <a:spcPct val="0"/>
              </a:spcBef>
              <a:spcAft>
                <a:spcPct val="0"/>
              </a:spcAft>
              <a:defRPr sz="2400">
                <a:solidFill>
                  <a:schemeClr val="tx1"/>
                </a:solidFill>
                <a:latin typeface="Times New Roman" panose="02020603050405020304" pitchFamily="18" charset="0"/>
              </a:defRPr>
            </a:lvl9pPr>
          </a:lstStyle>
          <a:p>
            <a:fld id="{D0CEFBF6-27EC-48B0-8CAD-885ED9C76F7E}" type="slidenum">
              <a:rPr lang="en-US" altLang="en-US" sz="1200"/>
              <a:pPr/>
              <a:t>45</a:t>
            </a:fld>
            <a:endParaRPr lang="en-US" altLang="en-US" sz="1200"/>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37451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812588" y="152400"/>
            <a:ext cx="10115032" cy="685800"/>
          </a:xfrm>
        </p:spPr>
        <p:txBody>
          <a:bodyPr/>
          <a:lstStyle/>
          <a:p>
            <a:r>
              <a:rPr lang="en-US"/>
              <a:t>Click to edit Master title style</a:t>
            </a:r>
            <a:endParaRPr lang="en-CA"/>
          </a:p>
        </p:txBody>
      </p:sp>
      <p:sp>
        <p:nvSpPr>
          <p:cNvPr id="3" name="Table Placeholder 2"/>
          <p:cNvSpPr>
            <a:spLocks noGrp="1"/>
          </p:cNvSpPr>
          <p:nvPr>
            <p:ph type="tbl" idx="1"/>
          </p:nvPr>
        </p:nvSpPr>
        <p:spPr>
          <a:xfrm>
            <a:off x="812588" y="1266825"/>
            <a:ext cx="11071516" cy="4905375"/>
          </a:xfrm>
        </p:spPr>
        <p:txBody>
          <a:bodyPr/>
          <a:lstStyle/>
          <a:p>
            <a:pPr lvl="0"/>
            <a:endParaRPr lang="en-CA" noProof="0"/>
          </a:p>
        </p:txBody>
      </p:sp>
    </p:spTree>
    <p:extLst>
      <p:ext uri="{BB962C8B-B14F-4D97-AF65-F5344CB8AC3E}">
        <p14:creationId xmlns:p14="http://schemas.microsoft.com/office/powerpoint/2010/main" val="2784234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7D91AC91-90B4-40B7-917F-BAE86E369F96}" type="datetime1">
              <a:rPr lang="en-US" smtClean="0"/>
              <a:t>3/18/21</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85115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6EB2CF6B-193C-4CEB-9860-F1C5F0818FA3}" type="datetime1">
              <a:rPr lang="en-US" smtClean="0"/>
              <a:t>3/18/21</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41395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856CBC3-4EDC-4C84-BDD0-15F2AD890B92}" type="datetime1">
              <a:rPr lang="en-US" smtClean="0"/>
              <a:t>3/18/21</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689305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bwMode="ltGray">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b="1" cap="none" spc="0">
                <a:ln w="9525">
                  <a:noFill/>
                  <a:prstDash val="solid"/>
                </a:ln>
                <a:solidFill>
                  <a:schemeClr val="tx1"/>
                </a:solidFill>
                <a:effectLst/>
              </a:defRPr>
            </a:lvl1pPr>
          </a:lstStyle>
          <a:p>
            <a:r>
              <a:rPr lang="en-US"/>
              <a:t>Click to edit Master title style</a:t>
            </a:r>
            <a:endParaRPr dirty="0"/>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b="1"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7" name="Date Placeholder 6"/>
          <p:cNvSpPr>
            <a:spLocks noGrp="1"/>
          </p:cNvSpPr>
          <p:nvPr>
            <p:ph type="dt" sz="half" idx="10"/>
          </p:nvPr>
        </p:nvSpPr>
        <p:spPr/>
        <p:txBody>
          <a:bodyPr/>
          <a:lstStyle>
            <a:lvl1pPr>
              <a:defRPr sz="1100"/>
            </a:lvl1pPr>
          </a:lstStyle>
          <a:p>
            <a:fld id="{1D2498CD-A622-4ACC-98D8-8365C1B868F0}" type="datetime1">
              <a:rPr lang="en-US" smtClean="0"/>
              <a:pPr/>
              <a:t>3/18/21</a:t>
            </a:fld>
            <a:endParaRPr lang="en-US" dirty="0"/>
          </a:p>
        </p:txBody>
      </p:sp>
      <p:sp>
        <p:nvSpPr>
          <p:cNvPr id="8" name="Footer Placeholder 7"/>
          <p:cNvSpPr>
            <a:spLocks noGrp="1"/>
          </p:cNvSpPr>
          <p:nvPr>
            <p:ph type="ftr" sz="quarter" idx="11"/>
          </p:nvPr>
        </p:nvSpPr>
        <p:spPr/>
        <p:txBody>
          <a:bodyPr/>
          <a:lstStyle>
            <a:lvl1pPr>
              <a:defRPr sz="1100"/>
            </a:lvl1pPr>
          </a:lstStyle>
          <a:p>
            <a:r>
              <a:rPr lang="en-US" dirty="0"/>
              <a:t>Add a footer</a:t>
            </a:r>
          </a:p>
        </p:txBody>
      </p:sp>
      <p:sp>
        <p:nvSpPr>
          <p:cNvPr id="9" name="Slide Number Placeholder 8"/>
          <p:cNvSpPr>
            <a:spLocks noGrp="1"/>
          </p:cNvSpPr>
          <p:nvPr>
            <p:ph type="sldNum" sz="quarter" idx="12"/>
          </p:nvPr>
        </p:nvSpPr>
        <p:spPr/>
        <p:txBody>
          <a:bodyPr/>
          <a:lstStyle>
            <a:lvl1pPr>
              <a:defRPr sz="1100"/>
            </a:lvl1p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146780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1CEBF3DB-CE40-42F4-BAF4-5D73D1160093}" type="datetime1">
              <a:rPr lang="en-US" smtClean="0"/>
              <a:t>3/18/21</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2938807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effectLst/>
              </a:defRPr>
            </a:lvl1pPr>
          </a:lstStyle>
          <a:p>
            <a:r>
              <a:rPr lang="en-US"/>
              <a:t>Click to edit Master title style</a:t>
            </a:r>
            <a:endParaRPr dirty="0"/>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23ECA6E5-33C6-44C3-9324-1BC5DF93F43F}" type="datetime1">
              <a:rPr lang="en-US" smtClean="0"/>
              <a:t>3/18/21</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69967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9C9C1D9-07E1-4387-AF34-89EE2802766D}" type="datetime1">
              <a:rPr lang="en-US" smtClean="0"/>
              <a:t>3/18/21</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46189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769E85B-B39A-43E9-82DE-E3279D984288}" type="datetime1">
              <a:rPr lang="en-US" smtClean="0"/>
              <a:t>3/18/21</a:t>
            </a:fld>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811993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D0270C95-D35D-47FC-816D-E56328637043}" type="datetime1">
              <a:rPr lang="en-US" smtClean="0"/>
              <a:t>3/18/21</a:t>
            </a:fld>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054585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151163A7-695C-4C09-B334-6924060F5B71}" type="datetime1">
              <a:rPr lang="en-US" smtClean="0"/>
              <a:t>3/18/21</a:t>
            </a:fld>
            <a:endParaRPr lang="en-US" dirty="0"/>
          </a:p>
        </p:txBody>
      </p:sp>
      <p:sp>
        <p:nvSpPr>
          <p:cNvPr id="4" name="Slide Number Placeholder 3"/>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0849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FC5B6D02-49B3-41C1-9893-391F698AE757}" type="datetime1">
              <a:rPr lang="en-US" smtClean="0"/>
              <a:t>3/18/21</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465569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invGray">
      <p:bgPr>
        <a:blipFill dpi="0" rotWithShape="1">
          <a:blip r:embed="rId14">
            <a:lum/>
          </a:blip>
          <a:srcRect/>
          <a:stretch>
            <a:fillRect t="-17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a:ln>
            <a:noFill/>
          </a:ln>
        </p:spPr>
        <p:txBody>
          <a:bodyPr vert="horz" lIns="91440" tIns="45720" rIns="91440" bIns="45720" rtlCol="0" anchor="b">
            <a:normAutofit/>
          </a:bodyPr>
          <a:lstStyle/>
          <a:p>
            <a:r>
              <a:rPr lang="en-US"/>
              <a:t>Click to edit Master title style</a:t>
            </a:r>
            <a:endParaRPr dirty="0"/>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Add a footer</a:t>
            </a:r>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BB4AB525-F3F4-481A-B8D5-B732FA9EB082}" type="datetime1">
              <a:rPr lang="en-US" smtClean="0"/>
              <a:pPr/>
              <a:t>3/18/21</a:t>
            </a:fld>
            <a:endParaRPr lang="en-US" dirty="0"/>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2445344209"/>
      </p:ext>
    </p:extLst>
  </p:cSld>
  <p:clrMap bg1="dk1" tx1="lt1" bg2="dk2" tx2="lt2" accent1="accent1" accent2="accent2" accent3="accent3" accent4="accent4" accent5="accent5" accent6="accent6" hlink="hlink" folHlink="folHlink"/>
  <p:sldLayoutIdLst>
    <p:sldLayoutId id="2147483684"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b="1" kern="1200" cap="none" spc="0" baseline="0">
          <a:ln w="9525">
            <a:noFill/>
            <a:prstDash val="solid"/>
          </a:ln>
          <a:solidFill>
            <a:schemeClr val="accent5"/>
          </a:solidFill>
          <a:effectLst/>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image" Target="../media/image4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9.m4a"/><Relationship Id="rId1" Type="http://schemas.microsoft.com/office/2007/relationships/media" Target="../media/media29.m4a"/><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4.png"/><Relationship Id="rId4" Type="http://schemas.openxmlformats.org/officeDocument/2006/relationships/image" Target="../media/image5.jpe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3.m4a"/><Relationship Id="rId1" Type="http://schemas.microsoft.com/office/2007/relationships/media" Target="../media/media33.m4a"/><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4.m4a"/><Relationship Id="rId1" Type="http://schemas.microsoft.com/office/2007/relationships/media" Target="../media/media34.m4a"/><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5.m4a"/><Relationship Id="rId1" Type="http://schemas.microsoft.com/office/2007/relationships/media" Target="../media/media35.m4a"/><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6.m4a"/><Relationship Id="rId1" Type="http://schemas.microsoft.com/office/2007/relationships/media" Target="../media/media36.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image" Target="../media/image6.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7.m4a"/><Relationship Id="rId1" Type="http://schemas.microsoft.com/office/2007/relationships/media" Target="../media/media37.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8.m4a"/><Relationship Id="rId1" Type="http://schemas.microsoft.com/office/2007/relationships/media" Target="../media/media38.m4a"/><Relationship Id="rId4" Type="http://schemas.openxmlformats.org/officeDocument/2006/relationships/image" Target="../media/image4.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9.m4a"/><Relationship Id="rId1" Type="http://schemas.microsoft.com/office/2007/relationships/media" Target="../media/media39.m4a"/><Relationship Id="rId4" Type="http://schemas.openxmlformats.org/officeDocument/2006/relationships/image" Target="../media/image4.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0.m4a"/><Relationship Id="rId1" Type="http://schemas.microsoft.com/office/2007/relationships/media" Target="../media/media40.m4a"/><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1.m4a"/><Relationship Id="rId1" Type="http://schemas.microsoft.com/office/2007/relationships/media" Target="../media/media41.m4a"/><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2.m4a"/><Relationship Id="rId1" Type="http://schemas.microsoft.com/office/2007/relationships/media" Target="../media/media42.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09836" y="1340768"/>
            <a:ext cx="10533856" cy="2592288"/>
          </a:xfrm>
        </p:spPr>
        <p:txBody>
          <a:bodyPr>
            <a:normAutofit/>
          </a:bodyPr>
          <a:lstStyle/>
          <a:p>
            <a:r>
              <a:rPr lang="en-US" sz="6000" dirty="0"/>
              <a:t>The Analysis and Design of</a:t>
            </a:r>
            <a:br>
              <a:rPr lang="en-US" sz="6000" dirty="0"/>
            </a:br>
            <a:r>
              <a:rPr lang="en-US" sz="6000" dirty="0"/>
              <a:t>          Computer Algorithms</a:t>
            </a:r>
          </a:p>
        </p:txBody>
      </p:sp>
      <p:sp>
        <p:nvSpPr>
          <p:cNvPr id="3" name="Subtitle 2"/>
          <p:cNvSpPr>
            <a:spLocks noGrp="1"/>
          </p:cNvSpPr>
          <p:nvPr>
            <p:ph type="subTitle" idx="1"/>
          </p:nvPr>
        </p:nvSpPr>
        <p:spPr>
          <a:xfrm>
            <a:off x="2710036" y="4619600"/>
            <a:ext cx="8568952" cy="1219200"/>
          </a:xfrm>
        </p:spPr>
        <p:txBody>
          <a:bodyPr>
            <a:normAutofit/>
          </a:bodyPr>
          <a:lstStyle/>
          <a:p>
            <a:r>
              <a:rPr lang="en-US" sz="3200" dirty="0"/>
              <a:t>                       CIS*3490 Winter 2021</a:t>
            </a:r>
          </a:p>
        </p:txBody>
      </p:sp>
    </p:spTree>
    <p:extLst>
      <p:ext uri="{BB962C8B-B14F-4D97-AF65-F5344CB8AC3E}">
        <p14:creationId xmlns:p14="http://schemas.microsoft.com/office/powerpoint/2010/main" val="42144898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682" name="Rectangle 2"/>
          <p:cNvSpPr>
            <a:spLocks noGrp="1" noChangeArrowheads="1"/>
          </p:cNvSpPr>
          <p:nvPr>
            <p:ph type="title"/>
          </p:nvPr>
        </p:nvSpPr>
        <p:spPr>
          <a:xfrm>
            <a:off x="189756" y="260648"/>
            <a:ext cx="11161240" cy="685800"/>
          </a:xfrm>
        </p:spPr>
        <p:txBody>
          <a:bodyPr>
            <a:normAutofit/>
          </a:bodyPr>
          <a:lstStyle/>
          <a:p>
            <a:pPr algn="ctr">
              <a:defRPr/>
            </a:pPr>
            <a:r>
              <a:rPr lang="en-US" dirty="0"/>
              <a:t>Augmenting Path (Ford-Fulkerson) Algorithm</a:t>
            </a:r>
          </a:p>
        </p:txBody>
      </p:sp>
      <mc:AlternateContent xmlns:mc="http://schemas.openxmlformats.org/markup-compatibility/2006" xmlns:a14="http://schemas.microsoft.com/office/drawing/2010/main">
        <mc:Choice Requires="a14">
          <p:sp>
            <p:nvSpPr>
              <p:cNvPr id="455683" name="Rectangle 3"/>
              <p:cNvSpPr>
                <a:spLocks noGrp="1" noChangeArrowheads="1"/>
              </p:cNvSpPr>
              <p:nvPr>
                <p:ph type="body" idx="1"/>
              </p:nvPr>
            </p:nvSpPr>
            <p:spPr>
              <a:xfrm>
                <a:off x="914028" y="1266826"/>
                <a:ext cx="10508976" cy="5186511"/>
              </a:xfrm>
            </p:spPr>
            <p:txBody>
              <a:bodyPr/>
              <a:lstStyle/>
              <a:p>
                <a:pPr>
                  <a:buFont typeface="Monotype Sorts" pitchFamily="2" charset="2"/>
                  <a:buChar char="b"/>
                  <a:defRPr/>
                </a:pPr>
                <a:r>
                  <a:rPr lang="en-US" dirty="0"/>
                  <a:t>Start with the zero flow (</a:t>
                </a:r>
                <a:r>
                  <a:rPr lang="en-US" i="1" dirty="0" err="1"/>
                  <a:t>x</a:t>
                </a:r>
                <a:r>
                  <a:rPr lang="en-US" i="1" baseline="-25000" dirty="0" err="1"/>
                  <a:t>ij</a:t>
                </a:r>
                <a:r>
                  <a:rPr lang="en-US" i="1" baseline="-25000" dirty="0"/>
                  <a:t> </a:t>
                </a:r>
                <a:r>
                  <a:rPr lang="en-US" dirty="0"/>
                  <a:t>= 0 for every edge)</a:t>
                </a:r>
              </a:p>
              <a:p>
                <a:pPr>
                  <a:buFont typeface="Monotype Sorts" pitchFamily="2" charset="2"/>
                  <a:buChar char="b"/>
                  <a:defRPr/>
                </a:pPr>
                <a:r>
                  <a:rPr lang="en-US" dirty="0"/>
                  <a:t>On each iteration, try to find a </a:t>
                </a:r>
                <a:r>
                  <a:rPr lang="en-US" i="1" dirty="0"/>
                  <a:t>flow-augmenting path</a:t>
                </a:r>
                <a:r>
                  <a:rPr lang="en-US" dirty="0"/>
                  <a:t> from source to sink, along which some additional flow can be sent. (A </a:t>
                </a:r>
                <a:r>
                  <a:rPr lang="en-US" i="1" dirty="0"/>
                  <a:t>path</a:t>
                </a:r>
                <a:r>
                  <a:rPr lang="en-US" dirty="0"/>
                  <a:t> is an interleaved sequence of vertex-edge-vertex-…-edge-vertex from source to sink.)</a:t>
                </a:r>
              </a:p>
              <a:p>
                <a:pPr>
                  <a:buFont typeface="Monotype Sorts" pitchFamily="2" charset="2"/>
                  <a:buChar char="b"/>
                  <a:defRPr/>
                </a:pPr>
                <a:r>
                  <a:rPr lang="en-US" dirty="0"/>
                  <a:t>An edge can be used as a </a:t>
                </a:r>
                <a:r>
                  <a:rPr lang="en-US" i="1" dirty="0"/>
                  <a:t>forward edge </a:t>
                </a:r>
                <a:r>
                  <a:rPr lang="en-US" dirty="0"/>
                  <a:t>if </a:t>
                </a:r>
                <a14:m>
                  <m:oMath xmlns:m="http://schemas.openxmlformats.org/officeDocument/2006/math">
                    <m:r>
                      <a:rPr lang="en-US" b="1" i="1" smtClean="0">
                        <a:latin typeface="Cambria Math" panose="02040503050406030204" pitchFamily="18" charset="0"/>
                      </a:rPr>
                      <m:t>𝒖</m:t>
                    </m:r>
                    <m:r>
                      <a:rPr lang="en-US" b="1" i="1" smtClean="0">
                        <a:latin typeface="Cambria Math" panose="02040503050406030204" pitchFamily="18" charset="0"/>
                      </a:rPr>
                      <m:t>−</m:t>
                    </m:r>
                    <m:r>
                      <a:rPr lang="en-US" b="1" i="1" smtClean="0">
                        <a:latin typeface="Cambria Math" panose="02040503050406030204" pitchFamily="18" charset="0"/>
                      </a:rPr>
                      <m:t>𝒙</m:t>
                    </m:r>
                    <m:r>
                      <a:rPr lang="en-US" b="1" i="1" smtClean="0">
                        <a:latin typeface="Cambria Math" panose="02040503050406030204" pitchFamily="18" charset="0"/>
                        <a:ea typeface="Cambria Math" panose="02040503050406030204" pitchFamily="18" charset="0"/>
                      </a:rPr>
                      <m:t>&gt;</m:t>
                    </m:r>
                    <m:r>
                      <a:rPr lang="en-US" b="1" i="1" smtClean="0">
                        <a:latin typeface="Cambria Math" panose="02040503050406030204" pitchFamily="18" charset="0"/>
                        <a:ea typeface="Cambria Math" panose="02040503050406030204" pitchFamily="18" charset="0"/>
                      </a:rPr>
                      <m:t>𝟎</m:t>
                    </m:r>
                    <m:r>
                      <a:rPr lang="en-US" b="1" i="1" smtClean="0">
                        <a:latin typeface="Cambria Math" panose="02040503050406030204" pitchFamily="18" charset="0"/>
                        <a:ea typeface="Cambria Math" panose="02040503050406030204" pitchFamily="18" charset="0"/>
                      </a:rPr>
                      <m:t>.</m:t>
                    </m:r>
                  </m:oMath>
                </a14:m>
                <a:endParaRPr lang="en-US" dirty="0"/>
              </a:p>
              <a:p>
                <a:pPr>
                  <a:buFont typeface="Monotype Sorts" pitchFamily="2" charset="2"/>
                  <a:buChar char="b"/>
                  <a:defRPr/>
                </a:pPr>
                <a:r>
                  <a:rPr lang="en-US" dirty="0"/>
                  <a:t>An edge can be used as a </a:t>
                </a:r>
                <a:r>
                  <a:rPr lang="en-US" i="1" dirty="0"/>
                  <a:t>backward edge </a:t>
                </a:r>
                <a:r>
                  <a:rPr lang="en-US" dirty="0"/>
                  <a:t>if </a:t>
                </a:r>
                <a14:m>
                  <m:oMath xmlns:m="http://schemas.openxmlformats.org/officeDocument/2006/math">
                    <m:r>
                      <a:rPr lang="en-US" i="1">
                        <a:latin typeface="Cambria Math" panose="02040503050406030204" pitchFamily="18" charset="0"/>
                      </a:rPr>
                      <m:t>𝒙</m:t>
                    </m:r>
                    <m:r>
                      <a:rPr lang="en-US" i="1">
                        <a:latin typeface="Cambria Math" panose="02040503050406030204" pitchFamily="18" charset="0"/>
                        <a:ea typeface="Cambria Math" panose="02040503050406030204" pitchFamily="18" charset="0"/>
                      </a:rPr>
                      <m:t>&gt;</m:t>
                    </m:r>
                    <m:r>
                      <a:rPr lang="en-US" i="1">
                        <a:latin typeface="Cambria Math" panose="02040503050406030204" pitchFamily="18" charset="0"/>
                        <a:ea typeface="Cambria Math" panose="02040503050406030204" pitchFamily="18" charset="0"/>
                      </a:rPr>
                      <m:t>𝟎</m:t>
                    </m:r>
                  </m:oMath>
                </a14:m>
                <a:r>
                  <a:rPr lang="en-US" dirty="0"/>
                  <a:t>.</a:t>
                </a:r>
              </a:p>
              <a:p>
                <a:pPr>
                  <a:buFont typeface="Monotype Sorts" pitchFamily="2" charset="2"/>
                  <a:buChar char="b"/>
                  <a:defRPr/>
                </a:pPr>
                <a:r>
                  <a:rPr lang="en-US" dirty="0"/>
                  <a:t>If a flow-augmenting path is found, update the material amounts along the edges of this path to get a flow of increased value and try again to find another path.</a:t>
                </a:r>
              </a:p>
              <a:p>
                <a:pPr>
                  <a:buFont typeface="Monotype Sorts" pitchFamily="2" charset="2"/>
                  <a:buChar char="b"/>
                  <a:defRPr/>
                </a:pPr>
                <a:r>
                  <a:rPr lang="en-US" dirty="0"/>
                  <a:t>If no flow-augmenting path is found, the current flow is maximum.</a:t>
                </a:r>
                <a:endParaRPr lang="en-US" sz="2800" dirty="0"/>
              </a:p>
              <a:p>
                <a:pPr marL="692150" lvl="1" indent="-347663">
                  <a:defRPr/>
                </a:pPr>
                <a:endParaRPr lang="en-US" sz="1800" dirty="0"/>
              </a:p>
              <a:p>
                <a:pPr marL="692150" lvl="1" indent="-347663">
                  <a:defRPr/>
                </a:pPr>
                <a:endParaRPr lang="en-US" sz="1800" dirty="0"/>
              </a:p>
            </p:txBody>
          </p:sp>
        </mc:Choice>
        <mc:Fallback xmlns="">
          <p:sp>
            <p:nvSpPr>
              <p:cNvPr id="455683" name="Rectangle 3"/>
              <p:cNvSpPr>
                <a:spLocks noGrp="1" noRot="1" noChangeAspect="1" noMove="1" noResize="1" noEditPoints="1" noAdjustHandles="1" noChangeArrowheads="1" noChangeShapeType="1" noTextEdit="1"/>
              </p:cNvSpPr>
              <p:nvPr>
                <p:ph type="body" idx="1"/>
              </p:nvPr>
            </p:nvSpPr>
            <p:spPr>
              <a:xfrm>
                <a:off x="914028" y="1266826"/>
                <a:ext cx="10508976" cy="5186511"/>
              </a:xfrm>
              <a:blipFill>
                <a:blip r:embed="rId4"/>
                <a:stretch>
                  <a:fillRect l="-1102" t="-2468" r="-232"/>
                </a:stretch>
              </a:blipFill>
            </p:spPr>
            <p:txBody>
              <a:bodyPr/>
              <a:lstStyle/>
              <a:p>
                <a:r>
                  <a:rPr lang="en-CA">
                    <a:noFill/>
                  </a:rPr>
                  <a:t> </a:t>
                </a:r>
              </a:p>
            </p:txBody>
          </p:sp>
        </mc:Fallback>
      </mc:AlternateContent>
      <p:pic>
        <p:nvPicPr>
          <p:cNvPr id="4" name="Audio 3">
            <a:hlinkClick r:id="" action="ppaction://media"/>
            <a:extLst>
              <a:ext uri="{FF2B5EF4-FFF2-40B4-BE49-F238E27FC236}">
                <a16:creationId xmlns:a16="http://schemas.microsoft.com/office/drawing/2014/main" id="{F34CF80B-3382-2D4F-B2CC-5FC40A6D82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70905">
        <p:fade/>
      </p:transition>
    </mc:Choice>
    <mc:Fallback>
      <p:transition spd="med" advTm="709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706" name="Rectangle 2"/>
          <p:cNvSpPr>
            <a:spLocks noGrp="1" noChangeArrowheads="1"/>
          </p:cNvSpPr>
          <p:nvPr>
            <p:ph type="title"/>
          </p:nvPr>
        </p:nvSpPr>
        <p:spPr>
          <a:xfrm>
            <a:off x="760411" y="334963"/>
            <a:ext cx="9144001" cy="641350"/>
          </a:xfrm>
        </p:spPr>
        <p:txBody>
          <a:bodyPr/>
          <a:lstStyle/>
          <a:p>
            <a:pPr>
              <a:defRPr/>
            </a:pPr>
            <a:r>
              <a:rPr lang="en-US" dirty="0"/>
              <a:t>Example </a:t>
            </a:r>
          </a:p>
        </p:txBody>
      </p:sp>
      <p:grpSp>
        <p:nvGrpSpPr>
          <p:cNvPr id="49155" name="Group 3"/>
          <p:cNvGrpSpPr>
            <a:grpSpLocks/>
          </p:cNvGrpSpPr>
          <p:nvPr/>
        </p:nvGrpSpPr>
        <p:grpSpPr bwMode="auto">
          <a:xfrm>
            <a:off x="2909887" y="1639888"/>
            <a:ext cx="5791200" cy="3962400"/>
            <a:chOff x="874" y="1033"/>
            <a:chExt cx="3648" cy="2496"/>
          </a:xfrm>
        </p:grpSpPr>
        <p:sp>
          <p:nvSpPr>
            <p:cNvPr id="49159" name="Oval 4"/>
            <p:cNvSpPr>
              <a:spLocks noChangeArrowheads="1"/>
            </p:cNvSpPr>
            <p:nvPr/>
          </p:nvSpPr>
          <p:spPr bwMode="auto">
            <a:xfrm>
              <a:off x="874" y="2089"/>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9160" name="Oval 5"/>
            <p:cNvSpPr>
              <a:spLocks noChangeArrowheads="1"/>
            </p:cNvSpPr>
            <p:nvPr/>
          </p:nvSpPr>
          <p:spPr bwMode="auto">
            <a:xfrm>
              <a:off x="1882" y="3193"/>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9161" name="Oval 6"/>
            <p:cNvSpPr>
              <a:spLocks noChangeArrowheads="1"/>
            </p:cNvSpPr>
            <p:nvPr/>
          </p:nvSpPr>
          <p:spPr bwMode="auto">
            <a:xfrm>
              <a:off x="3034" y="2089"/>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9162" name="Oval 7"/>
            <p:cNvSpPr>
              <a:spLocks noChangeArrowheads="1"/>
            </p:cNvSpPr>
            <p:nvPr/>
          </p:nvSpPr>
          <p:spPr bwMode="auto">
            <a:xfrm>
              <a:off x="1882" y="2089"/>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9163" name="Oval 8"/>
            <p:cNvSpPr>
              <a:spLocks noChangeArrowheads="1"/>
            </p:cNvSpPr>
            <p:nvPr/>
          </p:nvSpPr>
          <p:spPr bwMode="auto">
            <a:xfrm>
              <a:off x="2986" y="1033"/>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9164" name="Oval 9"/>
            <p:cNvSpPr>
              <a:spLocks noChangeArrowheads="1"/>
            </p:cNvSpPr>
            <p:nvPr/>
          </p:nvSpPr>
          <p:spPr bwMode="auto">
            <a:xfrm>
              <a:off x="4186" y="2137"/>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9165" name="Line 10"/>
            <p:cNvSpPr>
              <a:spLocks noChangeShapeType="1"/>
            </p:cNvSpPr>
            <p:nvPr/>
          </p:nvSpPr>
          <p:spPr bwMode="auto">
            <a:xfrm>
              <a:off x="1114" y="2425"/>
              <a:ext cx="816" cy="816"/>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9166" name="Line 11"/>
            <p:cNvSpPr>
              <a:spLocks noChangeShapeType="1"/>
            </p:cNvSpPr>
            <p:nvPr/>
          </p:nvSpPr>
          <p:spPr bwMode="auto">
            <a:xfrm>
              <a:off x="1210" y="2281"/>
              <a:ext cx="672" cy="0"/>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9167" name="Line 12"/>
            <p:cNvSpPr>
              <a:spLocks noChangeShapeType="1"/>
            </p:cNvSpPr>
            <p:nvPr/>
          </p:nvSpPr>
          <p:spPr bwMode="auto">
            <a:xfrm flipV="1">
              <a:off x="2170" y="1321"/>
              <a:ext cx="864" cy="816"/>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9168" name="Line 13"/>
            <p:cNvSpPr>
              <a:spLocks noChangeShapeType="1"/>
            </p:cNvSpPr>
            <p:nvPr/>
          </p:nvSpPr>
          <p:spPr bwMode="auto">
            <a:xfrm>
              <a:off x="2218" y="2281"/>
              <a:ext cx="816" cy="0"/>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9169" name="Line 14"/>
            <p:cNvSpPr>
              <a:spLocks noChangeShapeType="1"/>
            </p:cNvSpPr>
            <p:nvPr/>
          </p:nvSpPr>
          <p:spPr bwMode="auto">
            <a:xfrm flipV="1">
              <a:off x="2218" y="2400"/>
              <a:ext cx="902" cy="889"/>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9170" name="Line 15"/>
            <p:cNvSpPr>
              <a:spLocks noChangeShapeType="1"/>
            </p:cNvSpPr>
            <p:nvPr/>
          </p:nvSpPr>
          <p:spPr bwMode="auto">
            <a:xfrm>
              <a:off x="3370" y="2281"/>
              <a:ext cx="816" cy="0"/>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9171" name="Line 16"/>
            <p:cNvSpPr>
              <a:spLocks noChangeShapeType="1"/>
            </p:cNvSpPr>
            <p:nvPr/>
          </p:nvSpPr>
          <p:spPr bwMode="auto">
            <a:xfrm>
              <a:off x="3274" y="1273"/>
              <a:ext cx="1008" cy="912"/>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9172" name="Text Box 17"/>
            <p:cNvSpPr txBox="1">
              <a:spLocks noChangeArrowheads="1"/>
            </p:cNvSpPr>
            <p:nvPr/>
          </p:nvSpPr>
          <p:spPr bwMode="auto">
            <a:xfrm>
              <a:off x="922" y="213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49173" name="Text Box 18"/>
            <p:cNvSpPr txBox="1">
              <a:spLocks noChangeArrowheads="1"/>
            </p:cNvSpPr>
            <p:nvPr/>
          </p:nvSpPr>
          <p:spPr bwMode="auto">
            <a:xfrm>
              <a:off x="1930" y="213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49174" name="Text Box 19"/>
            <p:cNvSpPr txBox="1">
              <a:spLocks noChangeArrowheads="1"/>
            </p:cNvSpPr>
            <p:nvPr/>
          </p:nvSpPr>
          <p:spPr bwMode="auto">
            <a:xfrm>
              <a:off x="3082" y="213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49175" name="Text Box 20"/>
            <p:cNvSpPr txBox="1">
              <a:spLocks noChangeArrowheads="1"/>
            </p:cNvSpPr>
            <p:nvPr/>
          </p:nvSpPr>
          <p:spPr bwMode="auto">
            <a:xfrm>
              <a:off x="1930" y="3241"/>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49176" name="Text Box 21"/>
            <p:cNvSpPr txBox="1">
              <a:spLocks noChangeArrowheads="1"/>
            </p:cNvSpPr>
            <p:nvPr/>
          </p:nvSpPr>
          <p:spPr bwMode="auto">
            <a:xfrm>
              <a:off x="3034" y="1081"/>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49177" name="Text Box 22"/>
            <p:cNvSpPr txBox="1">
              <a:spLocks noChangeArrowheads="1"/>
            </p:cNvSpPr>
            <p:nvPr/>
          </p:nvSpPr>
          <p:spPr bwMode="auto">
            <a:xfrm>
              <a:off x="4282" y="2185"/>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49178" name="Text Box 23"/>
            <p:cNvSpPr txBox="1">
              <a:spLocks noChangeArrowheads="1"/>
            </p:cNvSpPr>
            <p:nvPr/>
          </p:nvSpPr>
          <p:spPr bwMode="auto">
            <a:xfrm>
              <a:off x="1450" y="2041"/>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49179" name="Text Box 24"/>
            <p:cNvSpPr txBox="1">
              <a:spLocks noChangeArrowheads="1"/>
            </p:cNvSpPr>
            <p:nvPr/>
          </p:nvSpPr>
          <p:spPr bwMode="auto">
            <a:xfrm>
              <a:off x="3610" y="2041"/>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49180" name="Text Box 25"/>
            <p:cNvSpPr txBox="1">
              <a:spLocks noChangeArrowheads="1"/>
            </p:cNvSpPr>
            <p:nvPr/>
          </p:nvSpPr>
          <p:spPr bwMode="auto">
            <a:xfrm>
              <a:off x="1152" y="2736"/>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49181" name="Text Box 26"/>
            <p:cNvSpPr txBox="1">
              <a:spLocks noChangeArrowheads="1"/>
            </p:cNvSpPr>
            <p:nvPr/>
          </p:nvSpPr>
          <p:spPr bwMode="auto">
            <a:xfrm>
              <a:off x="2592" y="2832"/>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49182" name="Text Box 27"/>
            <p:cNvSpPr txBox="1">
              <a:spLocks noChangeArrowheads="1"/>
            </p:cNvSpPr>
            <p:nvPr/>
          </p:nvSpPr>
          <p:spPr bwMode="auto">
            <a:xfrm>
              <a:off x="2448" y="2064"/>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0/5</a:t>
              </a:r>
            </a:p>
          </p:txBody>
        </p:sp>
        <p:sp>
          <p:nvSpPr>
            <p:cNvPr id="49183" name="Text Box 28"/>
            <p:cNvSpPr txBox="1">
              <a:spLocks noChangeArrowheads="1"/>
            </p:cNvSpPr>
            <p:nvPr/>
          </p:nvSpPr>
          <p:spPr bwMode="auto">
            <a:xfrm>
              <a:off x="2400" y="1392"/>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49184" name="Text Box 29"/>
            <p:cNvSpPr txBox="1">
              <a:spLocks noChangeArrowheads="1"/>
            </p:cNvSpPr>
            <p:nvPr/>
          </p:nvSpPr>
          <p:spPr bwMode="auto">
            <a:xfrm>
              <a:off x="3600" y="1392"/>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sp>
        <p:nvSpPr>
          <p:cNvPr id="49156" name="Text Box 30"/>
          <p:cNvSpPr txBox="1">
            <a:spLocks noChangeArrowheads="1"/>
          </p:cNvSpPr>
          <p:nvPr/>
        </p:nvSpPr>
        <p:spPr bwMode="auto">
          <a:xfrm>
            <a:off x="8380412" y="5257800"/>
            <a:ext cx="1976438" cy="641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Augmenting path:</a:t>
            </a:r>
          </a:p>
          <a:p>
            <a:pPr algn="l" eaLnBrk="1" hangingPunct="1"/>
            <a:r>
              <a:rPr lang="en-US" altLang="en-US" sz="1800">
                <a:latin typeface="Arial" panose="020B0604020202020204" pitchFamily="34" charset="0"/>
              </a:rPr>
              <a:t>1</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cs typeface="Arial" panose="020B0604020202020204" pitchFamily="34" charset="0"/>
              </a:rPr>
              <a:t>2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3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6</a:t>
            </a:r>
          </a:p>
        </p:txBody>
      </p:sp>
      <p:sp>
        <p:nvSpPr>
          <p:cNvPr id="49157" name="Text Box 31"/>
          <p:cNvSpPr txBox="1">
            <a:spLocks noChangeArrowheads="1"/>
          </p:cNvSpPr>
          <p:nvPr/>
        </p:nvSpPr>
        <p:spPr bwMode="auto">
          <a:xfrm>
            <a:off x="2573337" y="4913313"/>
            <a:ext cx="623888"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x</a:t>
            </a:r>
            <a:r>
              <a:rPr lang="en-US" altLang="en-US" sz="1800" baseline="-25000">
                <a:latin typeface="Arial" panose="020B0604020202020204" pitchFamily="34" charset="0"/>
              </a:rPr>
              <a:t>ij</a:t>
            </a:r>
            <a:r>
              <a:rPr lang="en-US" altLang="en-US" sz="1800">
                <a:latin typeface="Arial" panose="020B0604020202020204" pitchFamily="34" charset="0"/>
              </a:rPr>
              <a:t>/u</a:t>
            </a:r>
            <a:r>
              <a:rPr lang="en-US" altLang="en-US" sz="1800" baseline="-25000">
                <a:latin typeface="Arial" panose="020B0604020202020204" pitchFamily="34" charset="0"/>
              </a:rPr>
              <a:t>ij</a:t>
            </a:r>
          </a:p>
        </p:txBody>
      </p:sp>
      <p:sp>
        <p:nvSpPr>
          <p:cNvPr id="49158" name="Line 32"/>
          <p:cNvSpPr>
            <a:spLocks noChangeShapeType="1"/>
          </p:cNvSpPr>
          <p:nvPr/>
        </p:nvSpPr>
        <p:spPr bwMode="auto">
          <a:xfrm flipV="1">
            <a:off x="3046412" y="4648200"/>
            <a:ext cx="381000" cy="381000"/>
          </a:xfrm>
          <a:prstGeom prst="line">
            <a:avLst/>
          </a:prstGeom>
          <a:noFill/>
          <a:ln w="9525">
            <a:solidFill>
              <a:srgbClr val="FF0000"/>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pic>
        <p:nvPicPr>
          <p:cNvPr id="5" name="Audio 4">
            <a:hlinkClick r:id="" action="ppaction://media"/>
            <a:extLst>
              <a:ext uri="{FF2B5EF4-FFF2-40B4-BE49-F238E27FC236}">
                <a16:creationId xmlns:a16="http://schemas.microsoft.com/office/drawing/2014/main" id="{C8026445-41D6-1741-ABD1-91B39523D06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112962">
        <p:fade/>
      </p:transition>
    </mc:Choice>
    <mc:Fallback xmlns="">
      <p:transition spd="med" advTm="11296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178" name="Group 2"/>
          <p:cNvGrpSpPr>
            <a:grpSpLocks/>
          </p:cNvGrpSpPr>
          <p:nvPr/>
        </p:nvGrpSpPr>
        <p:grpSpPr bwMode="auto">
          <a:xfrm>
            <a:off x="2894012" y="1676400"/>
            <a:ext cx="5791200" cy="3962400"/>
            <a:chOff x="874" y="1033"/>
            <a:chExt cx="3648" cy="2496"/>
          </a:xfrm>
        </p:grpSpPr>
        <p:sp>
          <p:nvSpPr>
            <p:cNvPr id="50181" name="Oval 3"/>
            <p:cNvSpPr>
              <a:spLocks noChangeArrowheads="1"/>
            </p:cNvSpPr>
            <p:nvPr/>
          </p:nvSpPr>
          <p:spPr bwMode="auto">
            <a:xfrm>
              <a:off x="874" y="2089"/>
              <a:ext cx="336" cy="336"/>
            </a:xfrm>
            <a:prstGeom prst="ellipse">
              <a:avLst/>
            </a:prstGeom>
            <a:noFill/>
            <a:ln w="317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2" name="Oval 4"/>
            <p:cNvSpPr>
              <a:spLocks noChangeArrowheads="1"/>
            </p:cNvSpPr>
            <p:nvPr/>
          </p:nvSpPr>
          <p:spPr bwMode="auto">
            <a:xfrm>
              <a:off x="1882" y="3193"/>
              <a:ext cx="336" cy="336"/>
            </a:xfrm>
            <a:prstGeom prst="ellipse">
              <a:avLst/>
            </a:prstGeom>
            <a:noFill/>
            <a:ln w="317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3" name="Oval 5"/>
            <p:cNvSpPr>
              <a:spLocks noChangeArrowheads="1"/>
            </p:cNvSpPr>
            <p:nvPr/>
          </p:nvSpPr>
          <p:spPr bwMode="auto">
            <a:xfrm>
              <a:off x="3034" y="2089"/>
              <a:ext cx="336" cy="336"/>
            </a:xfrm>
            <a:prstGeom prst="ellipse">
              <a:avLst/>
            </a:prstGeom>
            <a:noFill/>
            <a:ln w="317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4" name="Oval 6"/>
            <p:cNvSpPr>
              <a:spLocks noChangeArrowheads="1"/>
            </p:cNvSpPr>
            <p:nvPr/>
          </p:nvSpPr>
          <p:spPr bwMode="auto">
            <a:xfrm>
              <a:off x="1882" y="2089"/>
              <a:ext cx="336" cy="336"/>
            </a:xfrm>
            <a:prstGeom prst="ellipse">
              <a:avLst/>
            </a:prstGeom>
            <a:noFill/>
            <a:ln w="317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5" name="Oval 7"/>
            <p:cNvSpPr>
              <a:spLocks noChangeArrowheads="1"/>
            </p:cNvSpPr>
            <p:nvPr/>
          </p:nvSpPr>
          <p:spPr bwMode="auto">
            <a:xfrm>
              <a:off x="2986" y="1033"/>
              <a:ext cx="336" cy="336"/>
            </a:xfrm>
            <a:prstGeom prst="ellipse">
              <a:avLst/>
            </a:prstGeom>
            <a:noFill/>
            <a:ln w="317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6" name="Oval 8"/>
            <p:cNvSpPr>
              <a:spLocks noChangeArrowheads="1"/>
            </p:cNvSpPr>
            <p:nvPr/>
          </p:nvSpPr>
          <p:spPr bwMode="auto">
            <a:xfrm>
              <a:off x="4186" y="2137"/>
              <a:ext cx="336" cy="336"/>
            </a:xfrm>
            <a:prstGeom prst="ellipse">
              <a:avLst/>
            </a:prstGeom>
            <a:noFill/>
            <a:ln w="317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7" name="Line 9"/>
            <p:cNvSpPr>
              <a:spLocks noChangeShapeType="1"/>
            </p:cNvSpPr>
            <p:nvPr/>
          </p:nvSpPr>
          <p:spPr bwMode="auto">
            <a:xfrm>
              <a:off x="1114" y="2425"/>
              <a:ext cx="816" cy="816"/>
            </a:xfrm>
            <a:prstGeom prst="line">
              <a:avLst/>
            </a:prstGeom>
            <a:noFill/>
            <a:ln w="317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88" name="Line 10"/>
            <p:cNvSpPr>
              <a:spLocks noChangeShapeType="1"/>
            </p:cNvSpPr>
            <p:nvPr/>
          </p:nvSpPr>
          <p:spPr bwMode="auto">
            <a:xfrm>
              <a:off x="1210" y="2281"/>
              <a:ext cx="672" cy="0"/>
            </a:xfrm>
            <a:prstGeom prst="line">
              <a:avLst/>
            </a:prstGeom>
            <a:noFill/>
            <a:ln w="317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89" name="Line 11"/>
            <p:cNvSpPr>
              <a:spLocks noChangeShapeType="1"/>
            </p:cNvSpPr>
            <p:nvPr/>
          </p:nvSpPr>
          <p:spPr bwMode="auto">
            <a:xfrm flipV="1">
              <a:off x="2170" y="1321"/>
              <a:ext cx="864" cy="816"/>
            </a:xfrm>
            <a:prstGeom prst="line">
              <a:avLst/>
            </a:prstGeom>
            <a:noFill/>
            <a:ln w="317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0" name="Line 12"/>
            <p:cNvSpPr>
              <a:spLocks noChangeShapeType="1"/>
            </p:cNvSpPr>
            <p:nvPr/>
          </p:nvSpPr>
          <p:spPr bwMode="auto">
            <a:xfrm>
              <a:off x="2218" y="2281"/>
              <a:ext cx="816" cy="0"/>
            </a:xfrm>
            <a:prstGeom prst="line">
              <a:avLst/>
            </a:prstGeom>
            <a:noFill/>
            <a:ln w="317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1" name="Line 13"/>
            <p:cNvSpPr>
              <a:spLocks noChangeShapeType="1"/>
            </p:cNvSpPr>
            <p:nvPr/>
          </p:nvSpPr>
          <p:spPr bwMode="auto">
            <a:xfrm flipV="1">
              <a:off x="2218" y="2400"/>
              <a:ext cx="902" cy="889"/>
            </a:xfrm>
            <a:prstGeom prst="line">
              <a:avLst/>
            </a:prstGeom>
            <a:noFill/>
            <a:ln w="317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2" name="Line 14"/>
            <p:cNvSpPr>
              <a:spLocks noChangeShapeType="1"/>
            </p:cNvSpPr>
            <p:nvPr/>
          </p:nvSpPr>
          <p:spPr bwMode="auto">
            <a:xfrm>
              <a:off x="3370" y="2281"/>
              <a:ext cx="816" cy="0"/>
            </a:xfrm>
            <a:prstGeom prst="line">
              <a:avLst/>
            </a:prstGeom>
            <a:noFill/>
            <a:ln w="317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3" name="Line 15"/>
            <p:cNvSpPr>
              <a:spLocks noChangeShapeType="1"/>
            </p:cNvSpPr>
            <p:nvPr/>
          </p:nvSpPr>
          <p:spPr bwMode="auto">
            <a:xfrm>
              <a:off x="3274" y="1273"/>
              <a:ext cx="1008" cy="912"/>
            </a:xfrm>
            <a:prstGeom prst="line">
              <a:avLst/>
            </a:prstGeom>
            <a:noFill/>
            <a:ln w="317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4" name="Text Box 16"/>
            <p:cNvSpPr txBox="1">
              <a:spLocks noChangeArrowheads="1"/>
            </p:cNvSpPr>
            <p:nvPr/>
          </p:nvSpPr>
          <p:spPr bwMode="auto">
            <a:xfrm>
              <a:off x="922" y="2137"/>
              <a:ext cx="19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0195" name="Text Box 17"/>
            <p:cNvSpPr txBox="1">
              <a:spLocks noChangeArrowheads="1"/>
            </p:cNvSpPr>
            <p:nvPr/>
          </p:nvSpPr>
          <p:spPr bwMode="auto">
            <a:xfrm>
              <a:off x="1930" y="2137"/>
              <a:ext cx="19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0196" name="Text Box 18"/>
            <p:cNvSpPr txBox="1">
              <a:spLocks noChangeArrowheads="1"/>
            </p:cNvSpPr>
            <p:nvPr/>
          </p:nvSpPr>
          <p:spPr bwMode="auto">
            <a:xfrm>
              <a:off x="3082" y="2137"/>
              <a:ext cx="19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0197" name="Text Box 19"/>
            <p:cNvSpPr txBox="1">
              <a:spLocks noChangeArrowheads="1"/>
            </p:cNvSpPr>
            <p:nvPr/>
          </p:nvSpPr>
          <p:spPr bwMode="auto">
            <a:xfrm>
              <a:off x="1930" y="3241"/>
              <a:ext cx="19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0198" name="Text Box 20"/>
            <p:cNvSpPr txBox="1">
              <a:spLocks noChangeArrowheads="1"/>
            </p:cNvSpPr>
            <p:nvPr/>
          </p:nvSpPr>
          <p:spPr bwMode="auto">
            <a:xfrm>
              <a:off x="3034" y="1081"/>
              <a:ext cx="19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0199" name="Text Box 21"/>
            <p:cNvSpPr txBox="1">
              <a:spLocks noChangeArrowheads="1"/>
            </p:cNvSpPr>
            <p:nvPr/>
          </p:nvSpPr>
          <p:spPr bwMode="auto">
            <a:xfrm>
              <a:off x="4282" y="2185"/>
              <a:ext cx="19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0200" name="Text Box 22"/>
            <p:cNvSpPr txBox="1">
              <a:spLocks noChangeArrowheads="1"/>
            </p:cNvSpPr>
            <p:nvPr/>
          </p:nvSpPr>
          <p:spPr bwMode="auto">
            <a:xfrm>
              <a:off x="1450" y="2041"/>
              <a:ext cx="31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2</a:t>
              </a:r>
              <a:r>
                <a:rPr lang="en-US" altLang="en-US" sz="1800" dirty="0">
                  <a:latin typeface="Arial" panose="020B0604020202020204" pitchFamily="34" charset="0"/>
                </a:rPr>
                <a:t>/2</a:t>
              </a:r>
            </a:p>
          </p:txBody>
        </p:sp>
        <p:sp>
          <p:nvSpPr>
            <p:cNvPr id="50201" name="Text Box 23"/>
            <p:cNvSpPr txBox="1">
              <a:spLocks noChangeArrowheads="1"/>
            </p:cNvSpPr>
            <p:nvPr/>
          </p:nvSpPr>
          <p:spPr bwMode="auto">
            <a:xfrm>
              <a:off x="3610" y="2041"/>
              <a:ext cx="31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2</a:t>
              </a:r>
              <a:r>
                <a:rPr lang="en-US" altLang="en-US" sz="1800" dirty="0">
                  <a:latin typeface="Arial" panose="020B0604020202020204" pitchFamily="34" charset="0"/>
                </a:rPr>
                <a:t>/2</a:t>
              </a:r>
            </a:p>
          </p:txBody>
        </p:sp>
        <p:sp>
          <p:nvSpPr>
            <p:cNvPr id="50202" name="Text Box 24"/>
            <p:cNvSpPr txBox="1">
              <a:spLocks noChangeArrowheads="1"/>
            </p:cNvSpPr>
            <p:nvPr/>
          </p:nvSpPr>
          <p:spPr bwMode="auto">
            <a:xfrm>
              <a:off x="1152" y="2736"/>
              <a:ext cx="31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0203" name="Text Box 25"/>
            <p:cNvSpPr txBox="1">
              <a:spLocks noChangeArrowheads="1"/>
            </p:cNvSpPr>
            <p:nvPr/>
          </p:nvSpPr>
          <p:spPr bwMode="auto">
            <a:xfrm>
              <a:off x="2592" y="2832"/>
              <a:ext cx="31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0204" name="Text Box 26"/>
            <p:cNvSpPr txBox="1">
              <a:spLocks noChangeArrowheads="1"/>
            </p:cNvSpPr>
            <p:nvPr/>
          </p:nvSpPr>
          <p:spPr bwMode="auto">
            <a:xfrm>
              <a:off x="2448" y="2064"/>
              <a:ext cx="31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2</a:t>
              </a:r>
              <a:r>
                <a:rPr lang="en-US" altLang="en-US" sz="1800" dirty="0">
                  <a:latin typeface="Arial" panose="020B0604020202020204" pitchFamily="34" charset="0"/>
                </a:rPr>
                <a:t>/5</a:t>
              </a:r>
            </a:p>
          </p:txBody>
        </p:sp>
        <p:sp>
          <p:nvSpPr>
            <p:cNvPr id="50205" name="Text Box 27"/>
            <p:cNvSpPr txBox="1">
              <a:spLocks noChangeArrowheads="1"/>
            </p:cNvSpPr>
            <p:nvPr/>
          </p:nvSpPr>
          <p:spPr bwMode="auto">
            <a:xfrm>
              <a:off x="2400" y="1392"/>
              <a:ext cx="31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0206" name="Text Box 28"/>
            <p:cNvSpPr txBox="1">
              <a:spLocks noChangeArrowheads="1"/>
            </p:cNvSpPr>
            <p:nvPr/>
          </p:nvSpPr>
          <p:spPr bwMode="auto">
            <a:xfrm>
              <a:off x="3600" y="1392"/>
              <a:ext cx="316" cy="231"/>
            </a:xfrm>
            <a:prstGeom prst="rect">
              <a:avLst/>
            </a:prstGeom>
            <a:noFill/>
            <a:ln w="9525">
              <a:noFill/>
              <a:miter lim="800000"/>
              <a:headEnd/>
              <a:tailEnd/>
            </a:ln>
            <a:extLst>
              <a:ext uri="{909E8E84-426E-40dd-AFC4-6F175D3DCCD1}">
                <a14:hiddenFill xmlns="" xmlns:a14="http://schemas.microsoft.com/office/drawing/2010/main">
                  <a:solidFill>
                    <a:srgbClr val="FFFFFF"/>
                  </a:solidFill>
                </a14:hiddenFill>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sp>
        <p:nvSpPr>
          <p:cNvPr id="50179" name="Text Box 29"/>
          <p:cNvSpPr txBox="1">
            <a:spLocks noChangeArrowheads="1"/>
          </p:cNvSpPr>
          <p:nvPr/>
        </p:nvSpPr>
        <p:spPr bwMode="auto">
          <a:xfrm>
            <a:off x="6812774" y="5107627"/>
            <a:ext cx="3242079"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sz="1800" dirty="0"/>
              <a:t>The material amounts of the edges along this path are updated</a:t>
            </a:r>
            <a:endParaRPr lang="en-US" altLang="en-US" sz="1800" dirty="0">
              <a:latin typeface="Arial" panose="020B0604020202020204" pitchFamily="34" charset="0"/>
            </a:endParaRPr>
          </a:p>
        </p:txBody>
      </p:sp>
      <p:sp>
        <p:nvSpPr>
          <p:cNvPr id="457758" name="Rectangle 30"/>
          <p:cNvSpPr>
            <a:spLocks noGrp="1" noChangeArrowheads="1"/>
          </p:cNvSpPr>
          <p:nvPr>
            <p:ph type="title"/>
          </p:nvPr>
        </p:nvSpPr>
        <p:spPr>
          <a:xfrm>
            <a:off x="744536" y="336859"/>
            <a:ext cx="9144001" cy="651514"/>
          </a:xfrm>
        </p:spPr>
        <p:txBody>
          <a:bodyPr/>
          <a:lstStyle/>
          <a:p>
            <a:pPr>
              <a:defRPr/>
            </a:pPr>
            <a:r>
              <a:rPr lang="en-US" dirty="0"/>
              <a:t>Example  (cont.)</a:t>
            </a:r>
          </a:p>
        </p:txBody>
      </p:sp>
      <p:pic>
        <p:nvPicPr>
          <p:cNvPr id="3" name="Audio 2">
            <a:hlinkClick r:id="" action="ppaction://media"/>
            <a:extLst>
              <a:ext uri="{FF2B5EF4-FFF2-40B4-BE49-F238E27FC236}">
                <a16:creationId xmlns:a16="http://schemas.microsoft.com/office/drawing/2014/main" id="{EA0BA7C8-9B44-004B-8822-E6366E214C3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712819387"/>
      </p:ext>
    </p:extLst>
  </p:cSld>
  <p:clrMapOvr>
    <a:masterClrMapping/>
  </p:clrMapOvr>
  <mc:AlternateContent xmlns:mc="http://schemas.openxmlformats.org/markup-compatibility/2006" xmlns:p14="http://schemas.microsoft.com/office/powerpoint/2010/main">
    <mc:Choice Requires="p14">
      <p:transition spd="med" p14:dur="700" advTm="24634">
        <p:fade/>
      </p:transition>
    </mc:Choice>
    <mc:Fallback xmlns="">
      <p:transition spd="med" advTm="2463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178" name="Group 2"/>
          <p:cNvGrpSpPr>
            <a:grpSpLocks/>
          </p:cNvGrpSpPr>
          <p:nvPr/>
        </p:nvGrpSpPr>
        <p:grpSpPr bwMode="auto">
          <a:xfrm>
            <a:off x="2894012" y="1676400"/>
            <a:ext cx="5791200" cy="3962400"/>
            <a:chOff x="874" y="1033"/>
            <a:chExt cx="3648" cy="2496"/>
          </a:xfrm>
        </p:grpSpPr>
        <p:sp>
          <p:nvSpPr>
            <p:cNvPr id="50181" name="Oval 3"/>
            <p:cNvSpPr>
              <a:spLocks noChangeArrowheads="1"/>
            </p:cNvSpPr>
            <p:nvPr/>
          </p:nvSpPr>
          <p:spPr bwMode="auto">
            <a:xfrm>
              <a:off x="874" y="2089"/>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2" name="Oval 4"/>
            <p:cNvSpPr>
              <a:spLocks noChangeArrowheads="1"/>
            </p:cNvSpPr>
            <p:nvPr/>
          </p:nvSpPr>
          <p:spPr bwMode="auto">
            <a:xfrm>
              <a:off x="1882" y="3193"/>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3" name="Oval 5"/>
            <p:cNvSpPr>
              <a:spLocks noChangeArrowheads="1"/>
            </p:cNvSpPr>
            <p:nvPr/>
          </p:nvSpPr>
          <p:spPr bwMode="auto">
            <a:xfrm>
              <a:off x="3034" y="2089"/>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4" name="Oval 6"/>
            <p:cNvSpPr>
              <a:spLocks noChangeArrowheads="1"/>
            </p:cNvSpPr>
            <p:nvPr/>
          </p:nvSpPr>
          <p:spPr bwMode="auto">
            <a:xfrm>
              <a:off x="1882" y="2089"/>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5" name="Oval 7"/>
            <p:cNvSpPr>
              <a:spLocks noChangeArrowheads="1"/>
            </p:cNvSpPr>
            <p:nvPr/>
          </p:nvSpPr>
          <p:spPr bwMode="auto">
            <a:xfrm>
              <a:off x="2986" y="1033"/>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6" name="Oval 8"/>
            <p:cNvSpPr>
              <a:spLocks noChangeArrowheads="1"/>
            </p:cNvSpPr>
            <p:nvPr/>
          </p:nvSpPr>
          <p:spPr bwMode="auto">
            <a:xfrm>
              <a:off x="4186" y="2137"/>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7" name="Line 9"/>
            <p:cNvSpPr>
              <a:spLocks noChangeShapeType="1"/>
            </p:cNvSpPr>
            <p:nvPr/>
          </p:nvSpPr>
          <p:spPr bwMode="auto">
            <a:xfrm>
              <a:off x="1114" y="2425"/>
              <a:ext cx="816" cy="816"/>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88" name="Line 10"/>
            <p:cNvSpPr>
              <a:spLocks noChangeShapeType="1"/>
            </p:cNvSpPr>
            <p:nvPr/>
          </p:nvSpPr>
          <p:spPr bwMode="auto">
            <a:xfrm>
              <a:off x="1210" y="2281"/>
              <a:ext cx="672"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89" name="Line 11"/>
            <p:cNvSpPr>
              <a:spLocks noChangeShapeType="1"/>
            </p:cNvSpPr>
            <p:nvPr/>
          </p:nvSpPr>
          <p:spPr bwMode="auto">
            <a:xfrm flipV="1">
              <a:off x="2170" y="1321"/>
              <a:ext cx="864" cy="816"/>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0" name="Line 12"/>
            <p:cNvSpPr>
              <a:spLocks noChangeShapeType="1"/>
            </p:cNvSpPr>
            <p:nvPr/>
          </p:nvSpPr>
          <p:spPr bwMode="auto">
            <a:xfrm>
              <a:off x="2218" y="2281"/>
              <a:ext cx="816" cy="0"/>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1" name="Line 13"/>
            <p:cNvSpPr>
              <a:spLocks noChangeShapeType="1"/>
            </p:cNvSpPr>
            <p:nvPr/>
          </p:nvSpPr>
          <p:spPr bwMode="auto">
            <a:xfrm flipV="1">
              <a:off x="2218" y="2400"/>
              <a:ext cx="902" cy="889"/>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2" name="Line 14"/>
            <p:cNvSpPr>
              <a:spLocks noChangeShapeType="1"/>
            </p:cNvSpPr>
            <p:nvPr/>
          </p:nvSpPr>
          <p:spPr bwMode="auto">
            <a:xfrm>
              <a:off x="3370" y="2281"/>
              <a:ext cx="816"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3" name="Line 15"/>
            <p:cNvSpPr>
              <a:spLocks noChangeShapeType="1"/>
            </p:cNvSpPr>
            <p:nvPr/>
          </p:nvSpPr>
          <p:spPr bwMode="auto">
            <a:xfrm>
              <a:off x="3274" y="1273"/>
              <a:ext cx="1008" cy="912"/>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4" name="Text Box 16"/>
            <p:cNvSpPr txBox="1">
              <a:spLocks noChangeArrowheads="1"/>
            </p:cNvSpPr>
            <p:nvPr/>
          </p:nvSpPr>
          <p:spPr bwMode="auto">
            <a:xfrm>
              <a:off x="922" y="213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0195" name="Text Box 17"/>
            <p:cNvSpPr txBox="1">
              <a:spLocks noChangeArrowheads="1"/>
            </p:cNvSpPr>
            <p:nvPr/>
          </p:nvSpPr>
          <p:spPr bwMode="auto">
            <a:xfrm>
              <a:off x="1930" y="213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0196" name="Text Box 18"/>
            <p:cNvSpPr txBox="1">
              <a:spLocks noChangeArrowheads="1"/>
            </p:cNvSpPr>
            <p:nvPr/>
          </p:nvSpPr>
          <p:spPr bwMode="auto">
            <a:xfrm>
              <a:off x="3082" y="213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0197" name="Text Box 19"/>
            <p:cNvSpPr txBox="1">
              <a:spLocks noChangeArrowheads="1"/>
            </p:cNvSpPr>
            <p:nvPr/>
          </p:nvSpPr>
          <p:spPr bwMode="auto">
            <a:xfrm>
              <a:off x="1930" y="3241"/>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0198" name="Text Box 20"/>
            <p:cNvSpPr txBox="1">
              <a:spLocks noChangeArrowheads="1"/>
            </p:cNvSpPr>
            <p:nvPr/>
          </p:nvSpPr>
          <p:spPr bwMode="auto">
            <a:xfrm>
              <a:off x="3034" y="1081"/>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0199" name="Text Box 21"/>
            <p:cNvSpPr txBox="1">
              <a:spLocks noChangeArrowheads="1"/>
            </p:cNvSpPr>
            <p:nvPr/>
          </p:nvSpPr>
          <p:spPr bwMode="auto">
            <a:xfrm>
              <a:off x="4282" y="2185"/>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0200" name="Text Box 22"/>
            <p:cNvSpPr txBox="1">
              <a:spLocks noChangeArrowheads="1"/>
            </p:cNvSpPr>
            <p:nvPr/>
          </p:nvSpPr>
          <p:spPr bwMode="auto">
            <a:xfrm>
              <a:off x="1450" y="2041"/>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50201" name="Text Box 23"/>
            <p:cNvSpPr txBox="1">
              <a:spLocks noChangeArrowheads="1"/>
            </p:cNvSpPr>
            <p:nvPr/>
          </p:nvSpPr>
          <p:spPr bwMode="auto">
            <a:xfrm>
              <a:off x="3610" y="2041"/>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50202" name="Text Box 24"/>
            <p:cNvSpPr txBox="1">
              <a:spLocks noChangeArrowheads="1"/>
            </p:cNvSpPr>
            <p:nvPr/>
          </p:nvSpPr>
          <p:spPr bwMode="auto">
            <a:xfrm>
              <a:off x="1152" y="2736"/>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0203" name="Text Box 25"/>
            <p:cNvSpPr txBox="1">
              <a:spLocks noChangeArrowheads="1"/>
            </p:cNvSpPr>
            <p:nvPr/>
          </p:nvSpPr>
          <p:spPr bwMode="auto">
            <a:xfrm>
              <a:off x="2592" y="2832"/>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0204" name="Text Box 26"/>
            <p:cNvSpPr txBox="1">
              <a:spLocks noChangeArrowheads="1"/>
            </p:cNvSpPr>
            <p:nvPr/>
          </p:nvSpPr>
          <p:spPr bwMode="auto">
            <a:xfrm>
              <a:off x="2448" y="2064"/>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2/5</a:t>
              </a:r>
            </a:p>
          </p:txBody>
        </p:sp>
        <p:sp>
          <p:nvSpPr>
            <p:cNvPr id="50205" name="Text Box 27"/>
            <p:cNvSpPr txBox="1">
              <a:spLocks noChangeArrowheads="1"/>
            </p:cNvSpPr>
            <p:nvPr/>
          </p:nvSpPr>
          <p:spPr bwMode="auto">
            <a:xfrm>
              <a:off x="2400" y="1392"/>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0206" name="Text Box 28"/>
            <p:cNvSpPr txBox="1">
              <a:spLocks noChangeArrowheads="1"/>
            </p:cNvSpPr>
            <p:nvPr/>
          </p:nvSpPr>
          <p:spPr bwMode="auto">
            <a:xfrm>
              <a:off x="3600" y="1392"/>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sp>
        <p:nvSpPr>
          <p:cNvPr id="50179" name="Text Box 29"/>
          <p:cNvSpPr txBox="1">
            <a:spLocks noChangeArrowheads="1"/>
          </p:cNvSpPr>
          <p:nvPr/>
        </p:nvSpPr>
        <p:spPr bwMode="auto">
          <a:xfrm>
            <a:off x="7983537" y="5522913"/>
            <a:ext cx="2344738" cy="641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Augmenting path:</a:t>
            </a:r>
          </a:p>
          <a:p>
            <a:pPr algn="l" eaLnBrk="1" hangingPunct="1"/>
            <a:r>
              <a:rPr lang="en-US" altLang="en-US" sz="1800">
                <a:latin typeface="Arial" panose="020B0604020202020204" pitchFamily="34" charset="0"/>
              </a:rPr>
              <a:t>1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4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3</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cs typeface="Arial" panose="020B0604020202020204" pitchFamily="34" charset="0"/>
              </a:rPr>
              <a:t>2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5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6</a:t>
            </a:r>
          </a:p>
        </p:txBody>
      </p:sp>
      <p:sp>
        <p:nvSpPr>
          <p:cNvPr id="457758" name="Rectangle 30"/>
          <p:cNvSpPr>
            <a:spLocks noGrp="1" noChangeArrowheads="1"/>
          </p:cNvSpPr>
          <p:nvPr>
            <p:ph type="title"/>
          </p:nvPr>
        </p:nvSpPr>
        <p:spPr>
          <a:xfrm>
            <a:off x="744536" y="243412"/>
            <a:ext cx="9144001" cy="700087"/>
          </a:xfrm>
        </p:spPr>
        <p:txBody>
          <a:bodyPr/>
          <a:lstStyle/>
          <a:p>
            <a:pPr>
              <a:defRPr/>
            </a:pPr>
            <a:r>
              <a:rPr lang="en-US" dirty="0"/>
              <a:t>Example  (cont.)</a:t>
            </a:r>
          </a:p>
        </p:txBody>
      </p:sp>
      <p:pic>
        <p:nvPicPr>
          <p:cNvPr id="5" name="Audio 4">
            <a:hlinkClick r:id="" action="ppaction://media"/>
            <a:extLst>
              <a:ext uri="{FF2B5EF4-FFF2-40B4-BE49-F238E27FC236}">
                <a16:creationId xmlns:a16="http://schemas.microsoft.com/office/drawing/2014/main" id="{CD1892D4-9494-1343-99C3-2D2E26011C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99809">
        <p:fade/>
      </p:transition>
    </mc:Choice>
    <mc:Fallback xmlns="">
      <p:transition spd="med" advTm="9980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178" name="Group 2"/>
          <p:cNvGrpSpPr>
            <a:grpSpLocks/>
          </p:cNvGrpSpPr>
          <p:nvPr/>
        </p:nvGrpSpPr>
        <p:grpSpPr bwMode="auto">
          <a:xfrm>
            <a:off x="2894012" y="1676400"/>
            <a:ext cx="5791200" cy="3962400"/>
            <a:chOff x="874" y="1033"/>
            <a:chExt cx="3648" cy="2496"/>
          </a:xfrm>
        </p:grpSpPr>
        <p:sp>
          <p:nvSpPr>
            <p:cNvPr id="50181" name="Oval 3"/>
            <p:cNvSpPr>
              <a:spLocks noChangeArrowheads="1"/>
            </p:cNvSpPr>
            <p:nvPr/>
          </p:nvSpPr>
          <p:spPr bwMode="auto">
            <a:xfrm>
              <a:off x="874" y="2089"/>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2" name="Oval 4"/>
            <p:cNvSpPr>
              <a:spLocks noChangeArrowheads="1"/>
            </p:cNvSpPr>
            <p:nvPr/>
          </p:nvSpPr>
          <p:spPr bwMode="auto">
            <a:xfrm>
              <a:off x="1882" y="3193"/>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3" name="Oval 5"/>
            <p:cNvSpPr>
              <a:spLocks noChangeArrowheads="1"/>
            </p:cNvSpPr>
            <p:nvPr/>
          </p:nvSpPr>
          <p:spPr bwMode="auto">
            <a:xfrm>
              <a:off x="3034" y="2089"/>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4" name="Oval 6"/>
            <p:cNvSpPr>
              <a:spLocks noChangeArrowheads="1"/>
            </p:cNvSpPr>
            <p:nvPr/>
          </p:nvSpPr>
          <p:spPr bwMode="auto">
            <a:xfrm>
              <a:off x="1882" y="2089"/>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5" name="Oval 7"/>
            <p:cNvSpPr>
              <a:spLocks noChangeArrowheads="1"/>
            </p:cNvSpPr>
            <p:nvPr/>
          </p:nvSpPr>
          <p:spPr bwMode="auto">
            <a:xfrm>
              <a:off x="2986" y="1033"/>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6" name="Oval 8"/>
            <p:cNvSpPr>
              <a:spLocks noChangeArrowheads="1"/>
            </p:cNvSpPr>
            <p:nvPr/>
          </p:nvSpPr>
          <p:spPr bwMode="auto">
            <a:xfrm>
              <a:off x="4186" y="2137"/>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0187" name="Line 9"/>
            <p:cNvSpPr>
              <a:spLocks noChangeShapeType="1"/>
            </p:cNvSpPr>
            <p:nvPr/>
          </p:nvSpPr>
          <p:spPr bwMode="auto">
            <a:xfrm>
              <a:off x="1114" y="2425"/>
              <a:ext cx="816" cy="816"/>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88" name="Line 10"/>
            <p:cNvSpPr>
              <a:spLocks noChangeShapeType="1"/>
            </p:cNvSpPr>
            <p:nvPr/>
          </p:nvSpPr>
          <p:spPr bwMode="auto">
            <a:xfrm>
              <a:off x="1210" y="2281"/>
              <a:ext cx="672"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89" name="Line 11"/>
            <p:cNvSpPr>
              <a:spLocks noChangeShapeType="1"/>
            </p:cNvSpPr>
            <p:nvPr/>
          </p:nvSpPr>
          <p:spPr bwMode="auto">
            <a:xfrm flipV="1">
              <a:off x="2170" y="1321"/>
              <a:ext cx="864" cy="816"/>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0" name="Line 12"/>
            <p:cNvSpPr>
              <a:spLocks noChangeShapeType="1"/>
            </p:cNvSpPr>
            <p:nvPr/>
          </p:nvSpPr>
          <p:spPr bwMode="auto">
            <a:xfrm>
              <a:off x="2218" y="2281"/>
              <a:ext cx="816" cy="0"/>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1" name="Line 13"/>
            <p:cNvSpPr>
              <a:spLocks noChangeShapeType="1"/>
            </p:cNvSpPr>
            <p:nvPr/>
          </p:nvSpPr>
          <p:spPr bwMode="auto">
            <a:xfrm flipV="1">
              <a:off x="2218" y="2400"/>
              <a:ext cx="902" cy="889"/>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2" name="Line 14"/>
            <p:cNvSpPr>
              <a:spLocks noChangeShapeType="1"/>
            </p:cNvSpPr>
            <p:nvPr/>
          </p:nvSpPr>
          <p:spPr bwMode="auto">
            <a:xfrm>
              <a:off x="3370" y="2281"/>
              <a:ext cx="816"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3" name="Line 15"/>
            <p:cNvSpPr>
              <a:spLocks noChangeShapeType="1"/>
            </p:cNvSpPr>
            <p:nvPr/>
          </p:nvSpPr>
          <p:spPr bwMode="auto">
            <a:xfrm>
              <a:off x="3274" y="1273"/>
              <a:ext cx="1008" cy="912"/>
            </a:xfrm>
            <a:prstGeom prst="line">
              <a:avLst/>
            </a:prstGeom>
            <a:noFill/>
            <a:ln w="50800">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0194" name="Text Box 16"/>
            <p:cNvSpPr txBox="1">
              <a:spLocks noChangeArrowheads="1"/>
            </p:cNvSpPr>
            <p:nvPr/>
          </p:nvSpPr>
          <p:spPr bwMode="auto">
            <a:xfrm>
              <a:off x="922" y="213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0195" name="Text Box 17"/>
            <p:cNvSpPr txBox="1">
              <a:spLocks noChangeArrowheads="1"/>
            </p:cNvSpPr>
            <p:nvPr/>
          </p:nvSpPr>
          <p:spPr bwMode="auto">
            <a:xfrm>
              <a:off x="1930" y="213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0196" name="Text Box 18"/>
            <p:cNvSpPr txBox="1">
              <a:spLocks noChangeArrowheads="1"/>
            </p:cNvSpPr>
            <p:nvPr/>
          </p:nvSpPr>
          <p:spPr bwMode="auto">
            <a:xfrm>
              <a:off x="3082" y="213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0197" name="Text Box 19"/>
            <p:cNvSpPr txBox="1">
              <a:spLocks noChangeArrowheads="1"/>
            </p:cNvSpPr>
            <p:nvPr/>
          </p:nvSpPr>
          <p:spPr bwMode="auto">
            <a:xfrm>
              <a:off x="1930" y="3241"/>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0198" name="Text Box 20"/>
            <p:cNvSpPr txBox="1">
              <a:spLocks noChangeArrowheads="1"/>
            </p:cNvSpPr>
            <p:nvPr/>
          </p:nvSpPr>
          <p:spPr bwMode="auto">
            <a:xfrm>
              <a:off x="3034" y="1081"/>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0199" name="Text Box 21"/>
            <p:cNvSpPr txBox="1">
              <a:spLocks noChangeArrowheads="1"/>
            </p:cNvSpPr>
            <p:nvPr/>
          </p:nvSpPr>
          <p:spPr bwMode="auto">
            <a:xfrm>
              <a:off x="4282" y="2185"/>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0200" name="Text Box 22"/>
            <p:cNvSpPr txBox="1">
              <a:spLocks noChangeArrowheads="1"/>
            </p:cNvSpPr>
            <p:nvPr/>
          </p:nvSpPr>
          <p:spPr bwMode="auto">
            <a:xfrm>
              <a:off x="1450" y="2041"/>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50201" name="Text Box 23"/>
            <p:cNvSpPr txBox="1">
              <a:spLocks noChangeArrowheads="1"/>
            </p:cNvSpPr>
            <p:nvPr/>
          </p:nvSpPr>
          <p:spPr bwMode="auto">
            <a:xfrm>
              <a:off x="3610" y="2041"/>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50202" name="Text Box 24"/>
            <p:cNvSpPr txBox="1">
              <a:spLocks noChangeArrowheads="1"/>
            </p:cNvSpPr>
            <p:nvPr/>
          </p:nvSpPr>
          <p:spPr bwMode="auto">
            <a:xfrm>
              <a:off x="1152" y="2736"/>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0203" name="Text Box 25"/>
            <p:cNvSpPr txBox="1">
              <a:spLocks noChangeArrowheads="1"/>
            </p:cNvSpPr>
            <p:nvPr/>
          </p:nvSpPr>
          <p:spPr bwMode="auto">
            <a:xfrm>
              <a:off x="2592" y="2832"/>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0204" name="Text Box 26"/>
            <p:cNvSpPr txBox="1">
              <a:spLocks noChangeArrowheads="1"/>
            </p:cNvSpPr>
            <p:nvPr/>
          </p:nvSpPr>
          <p:spPr bwMode="auto">
            <a:xfrm>
              <a:off x="2448" y="2064"/>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2/5</a:t>
              </a:r>
            </a:p>
          </p:txBody>
        </p:sp>
        <p:sp>
          <p:nvSpPr>
            <p:cNvPr id="50205" name="Text Box 27"/>
            <p:cNvSpPr txBox="1">
              <a:spLocks noChangeArrowheads="1"/>
            </p:cNvSpPr>
            <p:nvPr/>
          </p:nvSpPr>
          <p:spPr bwMode="auto">
            <a:xfrm>
              <a:off x="2400" y="1392"/>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0206" name="Text Box 28"/>
            <p:cNvSpPr txBox="1">
              <a:spLocks noChangeArrowheads="1"/>
            </p:cNvSpPr>
            <p:nvPr/>
          </p:nvSpPr>
          <p:spPr bwMode="auto">
            <a:xfrm>
              <a:off x="3600" y="1392"/>
              <a:ext cx="31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sp>
        <p:nvSpPr>
          <p:cNvPr id="50179" name="Text Box 29"/>
          <p:cNvSpPr txBox="1">
            <a:spLocks noChangeArrowheads="1"/>
          </p:cNvSpPr>
          <p:nvPr/>
        </p:nvSpPr>
        <p:spPr bwMode="auto">
          <a:xfrm>
            <a:off x="7983537" y="5522913"/>
            <a:ext cx="2344738" cy="641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Augmenting path:</a:t>
            </a:r>
          </a:p>
          <a:p>
            <a:pPr algn="l" eaLnBrk="1" hangingPunct="1"/>
            <a:r>
              <a:rPr lang="en-US" altLang="en-US" sz="1800">
                <a:latin typeface="Arial" panose="020B0604020202020204" pitchFamily="34" charset="0"/>
              </a:rPr>
              <a:t>1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4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3</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cs typeface="Arial" panose="020B0604020202020204" pitchFamily="34" charset="0"/>
              </a:rPr>
              <a:t>2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5 </a:t>
            </a:r>
            <a:r>
              <a:rPr lang="en-US" altLang="en-US" sz="18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rPr>
              <a:t>6</a:t>
            </a:r>
          </a:p>
        </p:txBody>
      </p:sp>
      <p:sp>
        <p:nvSpPr>
          <p:cNvPr id="457758" name="Rectangle 30"/>
          <p:cNvSpPr>
            <a:spLocks noGrp="1" noChangeArrowheads="1"/>
          </p:cNvSpPr>
          <p:nvPr>
            <p:ph type="title"/>
          </p:nvPr>
        </p:nvSpPr>
        <p:spPr>
          <a:xfrm>
            <a:off x="744536" y="243412"/>
            <a:ext cx="9144001" cy="700087"/>
          </a:xfrm>
        </p:spPr>
        <p:txBody>
          <a:bodyPr/>
          <a:lstStyle/>
          <a:p>
            <a:pPr>
              <a:defRPr/>
            </a:pPr>
            <a:r>
              <a:rPr lang="en-US" dirty="0"/>
              <a:t>Example  (cont.)</a:t>
            </a:r>
          </a:p>
        </p:txBody>
      </p:sp>
      <p:pic>
        <p:nvPicPr>
          <p:cNvPr id="4" name="Audio 3">
            <a:hlinkClick r:id="" action="ppaction://media"/>
            <a:extLst>
              <a:ext uri="{FF2B5EF4-FFF2-40B4-BE49-F238E27FC236}">
                <a16:creationId xmlns:a16="http://schemas.microsoft.com/office/drawing/2014/main" id="{0BC04B5B-DE9C-AC4A-AFB9-39A9DA4C5F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4060555272"/>
      </p:ext>
    </p:extLst>
  </p:cSld>
  <p:clrMapOvr>
    <a:masterClrMapping/>
  </p:clrMapOvr>
  <mc:AlternateContent xmlns:mc="http://schemas.openxmlformats.org/markup-compatibility/2006" xmlns:p14="http://schemas.microsoft.com/office/powerpoint/2010/main">
    <mc:Choice Requires="p14">
      <p:transition spd="med" p14:dur="700" advTm="72679">
        <p:fade/>
      </p:transition>
    </mc:Choice>
    <mc:Fallback xmlns="">
      <p:transition spd="med" advTm="7267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Oval 2"/>
          <p:cNvSpPr>
            <a:spLocks noChangeArrowheads="1"/>
          </p:cNvSpPr>
          <p:nvPr/>
        </p:nvSpPr>
        <p:spPr bwMode="auto">
          <a:xfrm>
            <a:off x="2894012" y="33528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3" name="Oval 3"/>
          <p:cNvSpPr>
            <a:spLocks noChangeArrowheads="1"/>
          </p:cNvSpPr>
          <p:nvPr/>
        </p:nvSpPr>
        <p:spPr bwMode="auto">
          <a:xfrm>
            <a:off x="4494212" y="51054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4" name="Oval 4"/>
          <p:cNvSpPr>
            <a:spLocks noChangeArrowheads="1"/>
          </p:cNvSpPr>
          <p:nvPr/>
        </p:nvSpPr>
        <p:spPr bwMode="auto">
          <a:xfrm>
            <a:off x="6323012" y="33528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5" name="Oval 5"/>
          <p:cNvSpPr>
            <a:spLocks noChangeArrowheads="1"/>
          </p:cNvSpPr>
          <p:nvPr/>
        </p:nvSpPr>
        <p:spPr bwMode="auto">
          <a:xfrm>
            <a:off x="4494212" y="33528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6" name="Oval 6"/>
          <p:cNvSpPr>
            <a:spLocks noChangeArrowheads="1"/>
          </p:cNvSpPr>
          <p:nvPr/>
        </p:nvSpPr>
        <p:spPr bwMode="auto">
          <a:xfrm>
            <a:off x="6246812" y="16764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7" name="Oval 7"/>
          <p:cNvSpPr>
            <a:spLocks noChangeArrowheads="1"/>
          </p:cNvSpPr>
          <p:nvPr/>
        </p:nvSpPr>
        <p:spPr bwMode="auto">
          <a:xfrm>
            <a:off x="8151812" y="34290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8" name="Line 8"/>
          <p:cNvSpPr>
            <a:spLocks noChangeShapeType="1"/>
          </p:cNvSpPr>
          <p:nvPr/>
        </p:nvSpPr>
        <p:spPr bwMode="auto">
          <a:xfrm>
            <a:off x="3275012" y="3886200"/>
            <a:ext cx="1295400" cy="12954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09" name="Line 9"/>
          <p:cNvSpPr>
            <a:spLocks noChangeShapeType="1"/>
          </p:cNvSpPr>
          <p:nvPr/>
        </p:nvSpPr>
        <p:spPr bwMode="auto">
          <a:xfrm>
            <a:off x="3427412" y="3657600"/>
            <a:ext cx="10668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0" name="Line 10"/>
          <p:cNvSpPr>
            <a:spLocks noChangeShapeType="1"/>
          </p:cNvSpPr>
          <p:nvPr/>
        </p:nvSpPr>
        <p:spPr bwMode="auto">
          <a:xfrm flipV="1">
            <a:off x="4951412" y="2133600"/>
            <a:ext cx="1371600" cy="12954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1" name="Line 11"/>
          <p:cNvSpPr>
            <a:spLocks noChangeShapeType="1"/>
          </p:cNvSpPr>
          <p:nvPr/>
        </p:nvSpPr>
        <p:spPr bwMode="auto">
          <a:xfrm>
            <a:off x="5027612" y="3657600"/>
            <a:ext cx="12954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2" name="Line 12"/>
          <p:cNvSpPr>
            <a:spLocks noChangeShapeType="1"/>
          </p:cNvSpPr>
          <p:nvPr/>
        </p:nvSpPr>
        <p:spPr bwMode="auto">
          <a:xfrm flipV="1">
            <a:off x="5027613" y="3846514"/>
            <a:ext cx="1431925" cy="1411287"/>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3" name="Line 13"/>
          <p:cNvSpPr>
            <a:spLocks noChangeShapeType="1"/>
          </p:cNvSpPr>
          <p:nvPr/>
        </p:nvSpPr>
        <p:spPr bwMode="auto">
          <a:xfrm>
            <a:off x="6856412" y="3657600"/>
            <a:ext cx="12954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4" name="Line 14"/>
          <p:cNvSpPr>
            <a:spLocks noChangeShapeType="1"/>
          </p:cNvSpPr>
          <p:nvPr/>
        </p:nvSpPr>
        <p:spPr bwMode="auto">
          <a:xfrm>
            <a:off x="6704012" y="2133600"/>
            <a:ext cx="1600200" cy="1371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5" name="Text Box 15"/>
          <p:cNvSpPr txBox="1">
            <a:spLocks noChangeArrowheads="1"/>
          </p:cNvSpPr>
          <p:nvPr/>
        </p:nvSpPr>
        <p:spPr bwMode="auto">
          <a:xfrm>
            <a:off x="2970212" y="34290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1216" name="Text Box 16"/>
          <p:cNvSpPr txBox="1">
            <a:spLocks noChangeArrowheads="1"/>
          </p:cNvSpPr>
          <p:nvPr/>
        </p:nvSpPr>
        <p:spPr bwMode="auto">
          <a:xfrm>
            <a:off x="4570412" y="34290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1217" name="Text Box 17"/>
          <p:cNvSpPr txBox="1">
            <a:spLocks noChangeArrowheads="1"/>
          </p:cNvSpPr>
          <p:nvPr/>
        </p:nvSpPr>
        <p:spPr bwMode="auto">
          <a:xfrm>
            <a:off x="6399212" y="34290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1218" name="Text Box 18"/>
          <p:cNvSpPr txBox="1">
            <a:spLocks noChangeArrowheads="1"/>
          </p:cNvSpPr>
          <p:nvPr/>
        </p:nvSpPr>
        <p:spPr bwMode="auto">
          <a:xfrm>
            <a:off x="4570412" y="51816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1219" name="Text Box 19"/>
          <p:cNvSpPr txBox="1">
            <a:spLocks noChangeArrowheads="1"/>
          </p:cNvSpPr>
          <p:nvPr/>
        </p:nvSpPr>
        <p:spPr bwMode="auto">
          <a:xfrm>
            <a:off x="6323012" y="17526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1220" name="Text Box 20"/>
          <p:cNvSpPr txBox="1">
            <a:spLocks noChangeArrowheads="1"/>
          </p:cNvSpPr>
          <p:nvPr/>
        </p:nvSpPr>
        <p:spPr bwMode="auto">
          <a:xfrm>
            <a:off x="8304212" y="35052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1221" name="Text Box 21"/>
          <p:cNvSpPr txBox="1">
            <a:spLocks noChangeArrowheads="1"/>
          </p:cNvSpPr>
          <p:nvPr/>
        </p:nvSpPr>
        <p:spPr bwMode="auto">
          <a:xfrm>
            <a:off x="3808412" y="3276601"/>
            <a:ext cx="5016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51222" name="Text Box 22"/>
          <p:cNvSpPr txBox="1">
            <a:spLocks noChangeArrowheads="1"/>
          </p:cNvSpPr>
          <p:nvPr/>
        </p:nvSpPr>
        <p:spPr bwMode="auto">
          <a:xfrm>
            <a:off x="7237412" y="3276601"/>
            <a:ext cx="5016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51223" name="Text Box 23"/>
          <p:cNvSpPr txBox="1">
            <a:spLocks noChangeArrowheads="1"/>
          </p:cNvSpPr>
          <p:nvPr/>
        </p:nvSpPr>
        <p:spPr bwMode="auto">
          <a:xfrm>
            <a:off x="3335337" y="43799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/3</a:t>
            </a:r>
          </a:p>
        </p:txBody>
      </p:sp>
      <p:sp>
        <p:nvSpPr>
          <p:cNvPr id="51224" name="Text Box 24"/>
          <p:cNvSpPr txBox="1">
            <a:spLocks noChangeArrowheads="1"/>
          </p:cNvSpPr>
          <p:nvPr/>
        </p:nvSpPr>
        <p:spPr bwMode="auto">
          <a:xfrm>
            <a:off x="5621337" y="45323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/1</a:t>
            </a:r>
          </a:p>
        </p:txBody>
      </p:sp>
      <p:sp>
        <p:nvSpPr>
          <p:cNvPr id="51225" name="Text Box 25"/>
          <p:cNvSpPr txBox="1">
            <a:spLocks noChangeArrowheads="1"/>
          </p:cNvSpPr>
          <p:nvPr/>
        </p:nvSpPr>
        <p:spPr bwMode="auto">
          <a:xfrm>
            <a:off x="5392737" y="33131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/5</a:t>
            </a:r>
          </a:p>
        </p:txBody>
      </p:sp>
      <p:sp>
        <p:nvSpPr>
          <p:cNvPr id="51226" name="Text Box 26"/>
          <p:cNvSpPr txBox="1">
            <a:spLocks noChangeArrowheads="1"/>
          </p:cNvSpPr>
          <p:nvPr/>
        </p:nvSpPr>
        <p:spPr bwMode="auto">
          <a:xfrm>
            <a:off x="5316537" y="22463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/3</a:t>
            </a:r>
          </a:p>
        </p:txBody>
      </p:sp>
      <p:sp>
        <p:nvSpPr>
          <p:cNvPr id="51227" name="Text Box 27"/>
          <p:cNvSpPr txBox="1">
            <a:spLocks noChangeArrowheads="1"/>
          </p:cNvSpPr>
          <p:nvPr/>
        </p:nvSpPr>
        <p:spPr bwMode="auto">
          <a:xfrm>
            <a:off x="7221537" y="22463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/4</a:t>
            </a:r>
          </a:p>
        </p:txBody>
      </p:sp>
      <p:sp>
        <p:nvSpPr>
          <p:cNvPr id="51228" name="Text Box 28"/>
          <p:cNvSpPr txBox="1">
            <a:spLocks noChangeArrowheads="1"/>
          </p:cNvSpPr>
          <p:nvPr/>
        </p:nvSpPr>
        <p:spPr bwMode="auto">
          <a:xfrm>
            <a:off x="7008732" y="4934635"/>
            <a:ext cx="3262144"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sz="1800" dirty="0"/>
              <a:t>The material amounts of the edges along this path are updated</a:t>
            </a:r>
            <a:endParaRPr lang="en-US" altLang="en-US" sz="1800" dirty="0">
              <a:latin typeface="Arial" panose="020B0604020202020204" pitchFamily="34" charset="0"/>
            </a:endParaRPr>
          </a:p>
        </p:txBody>
      </p:sp>
      <p:sp>
        <p:nvSpPr>
          <p:cNvPr id="458781" name="Rectangle 29"/>
          <p:cNvSpPr>
            <a:spLocks noGrp="1" noChangeArrowheads="1"/>
          </p:cNvSpPr>
          <p:nvPr>
            <p:ph type="title"/>
          </p:nvPr>
        </p:nvSpPr>
        <p:spPr>
          <a:xfrm>
            <a:off x="744536" y="312737"/>
            <a:ext cx="9144001" cy="663575"/>
          </a:xfrm>
        </p:spPr>
        <p:txBody>
          <a:bodyPr/>
          <a:lstStyle/>
          <a:p>
            <a:pPr>
              <a:defRPr/>
            </a:pPr>
            <a:r>
              <a:rPr lang="en-US" dirty="0"/>
              <a:t>Example  (cont.)</a:t>
            </a:r>
          </a:p>
        </p:txBody>
      </p:sp>
      <p:pic>
        <p:nvPicPr>
          <p:cNvPr id="10" name="Audio 9">
            <a:hlinkClick r:id="" action="ppaction://media"/>
            <a:extLst>
              <a:ext uri="{FF2B5EF4-FFF2-40B4-BE49-F238E27FC236}">
                <a16:creationId xmlns:a16="http://schemas.microsoft.com/office/drawing/2014/main" id="{E026479F-1123-7747-BA3B-16D344E98C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979864902"/>
      </p:ext>
    </p:extLst>
  </p:cSld>
  <p:clrMapOvr>
    <a:masterClrMapping/>
  </p:clrMapOvr>
  <mc:AlternateContent xmlns:mc="http://schemas.openxmlformats.org/markup-compatibility/2006">
    <mc:Choice xmlns:p14="http://schemas.microsoft.com/office/powerpoint/2010/main" Requires="p14">
      <p:transition spd="med" p14:dur="700" advTm="70493">
        <p:fade/>
      </p:transition>
    </mc:Choice>
    <mc:Fallback>
      <p:transition spd="med" advTm="704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Oval 2"/>
          <p:cNvSpPr>
            <a:spLocks noChangeArrowheads="1"/>
          </p:cNvSpPr>
          <p:nvPr/>
        </p:nvSpPr>
        <p:spPr bwMode="auto">
          <a:xfrm>
            <a:off x="2894012" y="33528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3" name="Oval 3"/>
          <p:cNvSpPr>
            <a:spLocks noChangeArrowheads="1"/>
          </p:cNvSpPr>
          <p:nvPr/>
        </p:nvSpPr>
        <p:spPr bwMode="auto">
          <a:xfrm>
            <a:off x="4494212" y="51054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4" name="Oval 4"/>
          <p:cNvSpPr>
            <a:spLocks noChangeArrowheads="1"/>
          </p:cNvSpPr>
          <p:nvPr/>
        </p:nvSpPr>
        <p:spPr bwMode="auto">
          <a:xfrm>
            <a:off x="6323012" y="33528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5" name="Oval 5"/>
          <p:cNvSpPr>
            <a:spLocks noChangeArrowheads="1"/>
          </p:cNvSpPr>
          <p:nvPr/>
        </p:nvSpPr>
        <p:spPr bwMode="auto">
          <a:xfrm>
            <a:off x="4494212" y="33528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6" name="Oval 6"/>
          <p:cNvSpPr>
            <a:spLocks noChangeArrowheads="1"/>
          </p:cNvSpPr>
          <p:nvPr/>
        </p:nvSpPr>
        <p:spPr bwMode="auto">
          <a:xfrm>
            <a:off x="6246812" y="16764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7" name="Oval 7"/>
          <p:cNvSpPr>
            <a:spLocks noChangeArrowheads="1"/>
          </p:cNvSpPr>
          <p:nvPr/>
        </p:nvSpPr>
        <p:spPr bwMode="auto">
          <a:xfrm>
            <a:off x="8151812" y="3429000"/>
            <a:ext cx="533400" cy="533400"/>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208" name="Line 8"/>
          <p:cNvSpPr>
            <a:spLocks noChangeShapeType="1"/>
          </p:cNvSpPr>
          <p:nvPr/>
        </p:nvSpPr>
        <p:spPr bwMode="auto">
          <a:xfrm>
            <a:off x="3275012" y="3886200"/>
            <a:ext cx="1295400" cy="12954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09" name="Line 9"/>
          <p:cNvSpPr>
            <a:spLocks noChangeShapeType="1"/>
          </p:cNvSpPr>
          <p:nvPr/>
        </p:nvSpPr>
        <p:spPr bwMode="auto">
          <a:xfrm>
            <a:off x="3427412" y="3657600"/>
            <a:ext cx="10668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0" name="Line 10"/>
          <p:cNvSpPr>
            <a:spLocks noChangeShapeType="1"/>
          </p:cNvSpPr>
          <p:nvPr/>
        </p:nvSpPr>
        <p:spPr bwMode="auto">
          <a:xfrm flipV="1">
            <a:off x="4951412" y="2133600"/>
            <a:ext cx="1371600" cy="12954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1" name="Line 11"/>
          <p:cNvSpPr>
            <a:spLocks noChangeShapeType="1"/>
          </p:cNvSpPr>
          <p:nvPr/>
        </p:nvSpPr>
        <p:spPr bwMode="auto">
          <a:xfrm>
            <a:off x="5027612" y="3657600"/>
            <a:ext cx="12954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2" name="Line 12"/>
          <p:cNvSpPr>
            <a:spLocks noChangeShapeType="1"/>
          </p:cNvSpPr>
          <p:nvPr/>
        </p:nvSpPr>
        <p:spPr bwMode="auto">
          <a:xfrm flipV="1">
            <a:off x="5027613" y="3846514"/>
            <a:ext cx="1431925" cy="1411287"/>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3" name="Line 13"/>
          <p:cNvSpPr>
            <a:spLocks noChangeShapeType="1"/>
          </p:cNvSpPr>
          <p:nvPr/>
        </p:nvSpPr>
        <p:spPr bwMode="auto">
          <a:xfrm>
            <a:off x="6856412" y="3657600"/>
            <a:ext cx="12954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4" name="Line 14"/>
          <p:cNvSpPr>
            <a:spLocks noChangeShapeType="1"/>
          </p:cNvSpPr>
          <p:nvPr/>
        </p:nvSpPr>
        <p:spPr bwMode="auto">
          <a:xfrm>
            <a:off x="6704012" y="2133600"/>
            <a:ext cx="1600200" cy="1371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51215" name="Text Box 15"/>
          <p:cNvSpPr txBox="1">
            <a:spLocks noChangeArrowheads="1"/>
          </p:cNvSpPr>
          <p:nvPr/>
        </p:nvSpPr>
        <p:spPr bwMode="auto">
          <a:xfrm>
            <a:off x="2970212" y="34290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1216" name="Text Box 16"/>
          <p:cNvSpPr txBox="1">
            <a:spLocks noChangeArrowheads="1"/>
          </p:cNvSpPr>
          <p:nvPr/>
        </p:nvSpPr>
        <p:spPr bwMode="auto">
          <a:xfrm>
            <a:off x="4570412" y="34290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1217" name="Text Box 17"/>
          <p:cNvSpPr txBox="1">
            <a:spLocks noChangeArrowheads="1"/>
          </p:cNvSpPr>
          <p:nvPr/>
        </p:nvSpPr>
        <p:spPr bwMode="auto">
          <a:xfrm>
            <a:off x="6399212" y="34290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1218" name="Text Box 18"/>
          <p:cNvSpPr txBox="1">
            <a:spLocks noChangeArrowheads="1"/>
          </p:cNvSpPr>
          <p:nvPr/>
        </p:nvSpPr>
        <p:spPr bwMode="auto">
          <a:xfrm>
            <a:off x="4570412" y="51816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1219" name="Text Box 19"/>
          <p:cNvSpPr txBox="1">
            <a:spLocks noChangeArrowheads="1"/>
          </p:cNvSpPr>
          <p:nvPr/>
        </p:nvSpPr>
        <p:spPr bwMode="auto">
          <a:xfrm>
            <a:off x="6323012" y="17526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1220" name="Text Box 20"/>
          <p:cNvSpPr txBox="1">
            <a:spLocks noChangeArrowheads="1"/>
          </p:cNvSpPr>
          <p:nvPr/>
        </p:nvSpPr>
        <p:spPr bwMode="auto">
          <a:xfrm>
            <a:off x="8304212" y="3505201"/>
            <a:ext cx="3111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1221" name="Text Box 21"/>
          <p:cNvSpPr txBox="1">
            <a:spLocks noChangeArrowheads="1"/>
          </p:cNvSpPr>
          <p:nvPr/>
        </p:nvSpPr>
        <p:spPr bwMode="auto">
          <a:xfrm>
            <a:off x="3808412" y="3276601"/>
            <a:ext cx="5016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2</a:t>
            </a:r>
            <a:r>
              <a:rPr lang="en-US" altLang="en-US" sz="1800" dirty="0">
                <a:latin typeface="Arial" panose="020B0604020202020204" pitchFamily="34" charset="0"/>
              </a:rPr>
              <a:t>/2</a:t>
            </a:r>
          </a:p>
        </p:txBody>
      </p:sp>
      <p:sp>
        <p:nvSpPr>
          <p:cNvPr id="51222" name="Text Box 22"/>
          <p:cNvSpPr txBox="1">
            <a:spLocks noChangeArrowheads="1"/>
          </p:cNvSpPr>
          <p:nvPr/>
        </p:nvSpPr>
        <p:spPr bwMode="auto">
          <a:xfrm>
            <a:off x="7237412" y="3276601"/>
            <a:ext cx="5016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51223" name="Text Box 23"/>
          <p:cNvSpPr txBox="1">
            <a:spLocks noChangeArrowheads="1"/>
          </p:cNvSpPr>
          <p:nvPr/>
        </p:nvSpPr>
        <p:spPr bwMode="auto">
          <a:xfrm>
            <a:off x="3335337" y="43799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/3</a:t>
            </a:r>
          </a:p>
        </p:txBody>
      </p:sp>
      <p:sp>
        <p:nvSpPr>
          <p:cNvPr id="51224" name="Text Box 24"/>
          <p:cNvSpPr txBox="1">
            <a:spLocks noChangeArrowheads="1"/>
          </p:cNvSpPr>
          <p:nvPr/>
        </p:nvSpPr>
        <p:spPr bwMode="auto">
          <a:xfrm>
            <a:off x="5621337" y="45323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1/1</a:t>
            </a:r>
          </a:p>
        </p:txBody>
      </p:sp>
      <p:sp>
        <p:nvSpPr>
          <p:cNvPr id="51225" name="Text Box 25"/>
          <p:cNvSpPr txBox="1">
            <a:spLocks noChangeArrowheads="1"/>
          </p:cNvSpPr>
          <p:nvPr/>
        </p:nvSpPr>
        <p:spPr bwMode="auto">
          <a:xfrm>
            <a:off x="5392737" y="33131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1/5</a:t>
            </a:r>
          </a:p>
        </p:txBody>
      </p:sp>
      <p:sp>
        <p:nvSpPr>
          <p:cNvPr id="51226" name="Text Box 26"/>
          <p:cNvSpPr txBox="1">
            <a:spLocks noChangeArrowheads="1"/>
          </p:cNvSpPr>
          <p:nvPr/>
        </p:nvSpPr>
        <p:spPr bwMode="auto">
          <a:xfrm>
            <a:off x="5316537" y="22463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1/3</a:t>
            </a:r>
          </a:p>
        </p:txBody>
      </p:sp>
      <p:sp>
        <p:nvSpPr>
          <p:cNvPr id="51227" name="Text Box 27"/>
          <p:cNvSpPr txBox="1">
            <a:spLocks noChangeArrowheads="1"/>
          </p:cNvSpPr>
          <p:nvPr/>
        </p:nvSpPr>
        <p:spPr bwMode="auto">
          <a:xfrm>
            <a:off x="7221537" y="2246313"/>
            <a:ext cx="5016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1/4</a:t>
            </a:r>
          </a:p>
        </p:txBody>
      </p:sp>
      <p:sp>
        <p:nvSpPr>
          <p:cNvPr id="51228" name="Text Box 28"/>
          <p:cNvSpPr txBox="1">
            <a:spLocks noChangeArrowheads="1"/>
          </p:cNvSpPr>
          <p:nvPr/>
        </p:nvSpPr>
        <p:spPr bwMode="auto">
          <a:xfrm>
            <a:off x="6716712" y="4733199"/>
            <a:ext cx="3410148"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Find the max flow value 1+2= 3</a:t>
            </a:r>
          </a:p>
          <a:p>
            <a:pPr algn="l" eaLnBrk="1" hangingPunct="1"/>
            <a:r>
              <a:rPr lang="en-US" altLang="en-US" sz="1800" dirty="0">
                <a:latin typeface="Arial" panose="020B0604020202020204" pitchFamily="34" charset="0"/>
              </a:rPr>
              <a:t>at the source or sink</a:t>
            </a:r>
          </a:p>
        </p:txBody>
      </p:sp>
      <p:sp>
        <p:nvSpPr>
          <p:cNvPr id="458781" name="Rectangle 29"/>
          <p:cNvSpPr>
            <a:spLocks noGrp="1" noChangeArrowheads="1"/>
          </p:cNvSpPr>
          <p:nvPr>
            <p:ph type="title"/>
          </p:nvPr>
        </p:nvSpPr>
        <p:spPr>
          <a:xfrm>
            <a:off x="744536" y="188015"/>
            <a:ext cx="9144001" cy="725487"/>
          </a:xfrm>
        </p:spPr>
        <p:txBody>
          <a:bodyPr/>
          <a:lstStyle/>
          <a:p>
            <a:pPr>
              <a:defRPr/>
            </a:pPr>
            <a:r>
              <a:rPr lang="en-US" dirty="0"/>
              <a:t>Example  (maximum flow)</a:t>
            </a:r>
          </a:p>
        </p:txBody>
      </p:sp>
      <p:pic>
        <p:nvPicPr>
          <p:cNvPr id="7" name="Audio 6">
            <a:hlinkClick r:id="" action="ppaction://media"/>
            <a:extLst>
              <a:ext uri="{FF2B5EF4-FFF2-40B4-BE49-F238E27FC236}">
                <a16:creationId xmlns:a16="http://schemas.microsoft.com/office/drawing/2014/main" id="{D9513C13-67BB-1543-826B-A6564E4F60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68710">
        <p:fade/>
      </p:transition>
    </mc:Choice>
    <mc:Fallback>
      <p:transition spd="med" advTm="687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a:xfrm>
            <a:off x="693812" y="114300"/>
            <a:ext cx="7740650" cy="685800"/>
          </a:xfrm>
        </p:spPr>
        <p:txBody>
          <a:bodyPr/>
          <a:lstStyle/>
          <a:p>
            <a:pPr>
              <a:defRPr/>
            </a:pPr>
            <a:r>
              <a:rPr lang="en-US" dirty="0"/>
              <a:t>Finding a flow-augmenting path</a:t>
            </a:r>
          </a:p>
        </p:txBody>
      </p:sp>
      <p:sp>
        <p:nvSpPr>
          <p:cNvPr id="459779" name="Rectangle 3"/>
          <p:cNvSpPr>
            <a:spLocks noGrp="1" noChangeArrowheads="1"/>
          </p:cNvSpPr>
          <p:nvPr>
            <p:ph type="body" idx="1"/>
          </p:nvPr>
        </p:nvSpPr>
        <p:spPr>
          <a:xfrm>
            <a:off x="837828" y="980728"/>
            <a:ext cx="10657184" cy="5420072"/>
          </a:xfrm>
        </p:spPr>
        <p:txBody>
          <a:bodyPr>
            <a:normAutofit fontScale="92500"/>
          </a:bodyPr>
          <a:lstStyle/>
          <a:p>
            <a:pPr marL="0" indent="0">
              <a:lnSpc>
                <a:spcPct val="100000"/>
              </a:lnSpc>
              <a:buNone/>
            </a:pPr>
            <a:r>
              <a:rPr lang="en-US" altLang="en-US" dirty="0"/>
              <a:t>To find an augmenting path, consider paths from source to sink in the underlying </a:t>
            </a:r>
            <a:r>
              <a:rPr lang="en-US" altLang="en-US" u="sng" dirty="0"/>
              <a:t>undirected</a:t>
            </a:r>
            <a:r>
              <a:rPr lang="en-US" altLang="en-US" dirty="0"/>
              <a:t> graph in which any two consecutive vertices </a:t>
            </a:r>
            <a:r>
              <a:rPr lang="en-US" altLang="en-US" i="1" dirty="0" err="1"/>
              <a:t>i</a:t>
            </a:r>
            <a:r>
              <a:rPr lang="en-US" altLang="en-US" dirty="0" err="1"/>
              <a:t>,</a:t>
            </a:r>
            <a:r>
              <a:rPr lang="en-US" altLang="en-US" i="1" dirty="0" err="1"/>
              <a:t>j</a:t>
            </a:r>
            <a:r>
              <a:rPr lang="en-US" altLang="en-US" i="1" dirty="0"/>
              <a:t> </a:t>
            </a:r>
            <a:r>
              <a:rPr lang="en-US" altLang="en-US" dirty="0"/>
              <a:t>are either:</a:t>
            </a:r>
          </a:p>
          <a:p>
            <a:pPr marL="692150" lvl="1" indent="-234950">
              <a:lnSpc>
                <a:spcPct val="100000"/>
              </a:lnSpc>
            </a:pPr>
            <a:r>
              <a:rPr lang="en-US" altLang="en-US" sz="2400" dirty="0"/>
              <a:t>connected by a directed edge (</a:t>
            </a:r>
            <a:r>
              <a:rPr lang="en-US" altLang="en-US" sz="2400" i="1" dirty="0" err="1"/>
              <a:t>i</a:t>
            </a:r>
            <a:r>
              <a:rPr lang="en-US" altLang="en-US" sz="2400" dirty="0"/>
              <a:t> to </a:t>
            </a:r>
            <a:r>
              <a:rPr lang="en-US" altLang="en-US" sz="2400" i="1" dirty="0"/>
              <a:t>j</a:t>
            </a:r>
            <a:r>
              <a:rPr lang="en-US" altLang="en-US" sz="2400" dirty="0"/>
              <a:t>) with some positive unused capacity </a:t>
            </a:r>
            <a:r>
              <a:rPr lang="en-US" altLang="en-US" sz="2400" i="1" dirty="0" err="1"/>
              <a:t>r</a:t>
            </a:r>
            <a:r>
              <a:rPr lang="en-US" altLang="en-US" sz="2400" i="1" baseline="-25000" dirty="0" err="1"/>
              <a:t>ij</a:t>
            </a:r>
            <a:r>
              <a:rPr lang="en-US" altLang="en-US" sz="2400" dirty="0"/>
              <a:t> = </a:t>
            </a:r>
            <a:r>
              <a:rPr lang="en-US" altLang="en-US" sz="2400" i="1" dirty="0" err="1"/>
              <a:t>u</a:t>
            </a:r>
            <a:r>
              <a:rPr lang="en-US" altLang="en-US" sz="2400" i="1" baseline="-25000" dirty="0" err="1"/>
              <a:t>ij</a:t>
            </a:r>
            <a:r>
              <a:rPr lang="en-US" altLang="en-US" sz="2400" dirty="0"/>
              <a:t> – </a:t>
            </a:r>
            <a:r>
              <a:rPr lang="en-US" altLang="en-US" sz="2400" i="1" dirty="0" err="1"/>
              <a:t>x</a:t>
            </a:r>
            <a:r>
              <a:rPr lang="en-US" altLang="en-US" sz="2400" i="1" baseline="-25000" dirty="0" err="1"/>
              <a:t>ij</a:t>
            </a:r>
            <a:endParaRPr lang="en-US" altLang="en-US" sz="2400" i="1" baseline="-25000" dirty="0"/>
          </a:p>
          <a:p>
            <a:pPr marL="1100138" lvl="2" indent="-293688">
              <a:lnSpc>
                <a:spcPct val="100000"/>
              </a:lnSpc>
            </a:pPr>
            <a:r>
              <a:rPr lang="en-US" altLang="en-US" sz="2400" dirty="0"/>
              <a:t>known as </a:t>
            </a:r>
            <a:r>
              <a:rPr lang="en-US" altLang="en-US" sz="2400" i="1" dirty="0"/>
              <a:t>forward edge</a:t>
            </a:r>
            <a:r>
              <a:rPr lang="en-US" altLang="en-US" sz="2400" dirty="0"/>
              <a:t> ( </a:t>
            </a:r>
            <a:r>
              <a:rPr lang="en-US" altLang="en-US" sz="2400" dirty="0">
                <a:ea typeface="Lucida Grande" pitchFamily="84" charset="0"/>
                <a:cs typeface="Lucida Grande" pitchFamily="84" charset="0"/>
              </a:rPr>
              <a:t>→</a:t>
            </a:r>
            <a:r>
              <a:rPr lang="en-US" altLang="en-US" sz="2400" dirty="0"/>
              <a:t> )</a:t>
            </a:r>
          </a:p>
          <a:p>
            <a:pPr marL="1100138" lvl="2" indent="-293688" algn="ctr">
              <a:lnSpc>
                <a:spcPct val="100000"/>
              </a:lnSpc>
              <a:buNone/>
            </a:pPr>
            <a:r>
              <a:rPr lang="en-US" altLang="en-US" sz="2400" dirty="0"/>
              <a:t>OR</a:t>
            </a:r>
          </a:p>
          <a:p>
            <a:pPr marL="692150" lvl="1" indent="-234950">
              <a:lnSpc>
                <a:spcPct val="100000"/>
              </a:lnSpc>
            </a:pPr>
            <a:r>
              <a:rPr lang="en-US" altLang="en-US" sz="2400" dirty="0"/>
              <a:t>connected by a directed edge (</a:t>
            </a:r>
            <a:r>
              <a:rPr lang="en-US" altLang="en-US" sz="2400" i="1" dirty="0"/>
              <a:t>j</a:t>
            </a:r>
            <a:r>
              <a:rPr lang="en-US" altLang="en-US" sz="2400" dirty="0"/>
              <a:t> to </a:t>
            </a:r>
            <a:r>
              <a:rPr lang="en-US" altLang="en-US" sz="2400" i="1" dirty="0" err="1"/>
              <a:t>i</a:t>
            </a:r>
            <a:r>
              <a:rPr lang="en-US" altLang="en-US" sz="2400" dirty="0"/>
              <a:t>) with positive flow </a:t>
            </a:r>
            <a:r>
              <a:rPr lang="en-US" altLang="en-US" sz="2400" i="1" dirty="0" err="1"/>
              <a:t>x</a:t>
            </a:r>
            <a:r>
              <a:rPr lang="en-US" altLang="en-US" sz="2400" i="1" baseline="-25000" dirty="0" err="1"/>
              <a:t>ji</a:t>
            </a:r>
            <a:endParaRPr lang="en-US" altLang="en-US" sz="2400" i="1" baseline="-25000" dirty="0"/>
          </a:p>
          <a:p>
            <a:pPr marL="1100138" lvl="2" indent="-293688">
              <a:lnSpc>
                <a:spcPct val="100000"/>
              </a:lnSpc>
            </a:pPr>
            <a:r>
              <a:rPr lang="en-US" altLang="en-US" sz="2400" dirty="0"/>
              <a:t>known as </a:t>
            </a:r>
            <a:r>
              <a:rPr lang="en-US" altLang="en-US" sz="2400" i="1" dirty="0"/>
              <a:t>backward edge</a:t>
            </a:r>
            <a:r>
              <a:rPr lang="en-US" altLang="en-US" sz="2400" dirty="0"/>
              <a:t> ( </a:t>
            </a:r>
            <a:r>
              <a:rPr lang="en-US" altLang="en-US" sz="2400" dirty="0">
                <a:ea typeface="Lucida Grande" pitchFamily="84" charset="0"/>
                <a:cs typeface="Lucida Grande" pitchFamily="84" charset="0"/>
              </a:rPr>
              <a:t>←</a:t>
            </a:r>
            <a:r>
              <a:rPr lang="en-US" altLang="en-US" sz="2400" dirty="0">
                <a:cs typeface="Arial" panose="020B0604020202020204" pitchFamily="34" charset="0"/>
              </a:rPr>
              <a:t> )</a:t>
            </a:r>
            <a:endParaRPr lang="en-US" altLang="en-US" sz="2400" baseline="-25000" dirty="0">
              <a:cs typeface="Arial" panose="020B0604020202020204" pitchFamily="34" charset="0"/>
            </a:endParaRPr>
          </a:p>
          <a:p>
            <a:pPr marL="0" indent="0">
              <a:lnSpc>
                <a:spcPct val="100000"/>
              </a:lnSpc>
              <a:buNone/>
            </a:pPr>
            <a:r>
              <a:rPr lang="en-US" altLang="en-US" dirty="0">
                <a:cs typeface="Arial" panose="020B0604020202020204" pitchFamily="34" charset="0"/>
              </a:rPr>
              <a:t>If an augmenting path is found, the current flow can be increased by </a:t>
            </a:r>
            <a:r>
              <a:rPr lang="en-US" altLang="en-US" i="1" dirty="0">
                <a:cs typeface="Arial" panose="020B0604020202020204" pitchFamily="34" charset="0"/>
              </a:rPr>
              <a:t>r</a:t>
            </a:r>
            <a:r>
              <a:rPr lang="en-US" altLang="en-US" dirty="0">
                <a:cs typeface="Arial" panose="020B0604020202020204" pitchFamily="34" charset="0"/>
              </a:rPr>
              <a:t> units by increasing </a:t>
            </a:r>
            <a:r>
              <a:rPr lang="en-US" altLang="en-US" i="1" dirty="0" err="1"/>
              <a:t>x</a:t>
            </a:r>
            <a:r>
              <a:rPr lang="en-US" altLang="en-US" i="1" baseline="-25000" dirty="0" err="1"/>
              <a:t>ij</a:t>
            </a:r>
            <a:r>
              <a:rPr lang="en-US" altLang="en-US" i="1" baseline="-25000" dirty="0"/>
              <a:t>  </a:t>
            </a:r>
            <a:r>
              <a:rPr lang="en-US" altLang="en-US" dirty="0"/>
              <a:t>by </a:t>
            </a:r>
            <a:r>
              <a:rPr lang="en-US" altLang="en-US" i="1" dirty="0"/>
              <a:t>r </a:t>
            </a:r>
            <a:r>
              <a:rPr lang="en-US" altLang="en-US" dirty="0"/>
              <a:t>on each forward edge and decreasing </a:t>
            </a:r>
            <a:r>
              <a:rPr lang="en-US" altLang="en-US" i="1" dirty="0" err="1"/>
              <a:t>x</a:t>
            </a:r>
            <a:r>
              <a:rPr lang="en-US" altLang="en-US" i="1" baseline="-25000" dirty="0" err="1"/>
              <a:t>ji</a:t>
            </a:r>
            <a:r>
              <a:rPr lang="en-US" altLang="en-US" dirty="0"/>
              <a:t> by </a:t>
            </a:r>
            <a:r>
              <a:rPr lang="en-US" altLang="en-US" i="1" dirty="0"/>
              <a:t>r </a:t>
            </a:r>
            <a:r>
              <a:rPr lang="en-US" altLang="en-US" dirty="0"/>
              <a:t>on each backward edge, where</a:t>
            </a:r>
            <a:br>
              <a:rPr lang="en-US" altLang="en-US" dirty="0"/>
            </a:br>
            <a:r>
              <a:rPr lang="en-US" altLang="en-US" dirty="0"/>
              <a:t>                      </a:t>
            </a:r>
            <a:br>
              <a:rPr lang="en-US" altLang="en-US" dirty="0"/>
            </a:br>
            <a:r>
              <a:rPr lang="en-US" altLang="en-US" dirty="0"/>
              <a:t>   </a:t>
            </a:r>
            <a:r>
              <a:rPr lang="en-US" altLang="en-US" i="1" dirty="0"/>
              <a:t>r  = </a:t>
            </a:r>
            <a:r>
              <a:rPr lang="en-US" altLang="en-US" dirty="0"/>
              <a:t>min {</a:t>
            </a:r>
            <a:r>
              <a:rPr lang="en-US" altLang="en-US" sz="2800" i="1" dirty="0" err="1"/>
              <a:t>r</a:t>
            </a:r>
            <a:r>
              <a:rPr lang="en-US" altLang="en-US" sz="2800" i="1" baseline="-25000" dirty="0" err="1"/>
              <a:t>ij</a:t>
            </a:r>
            <a:r>
              <a:rPr lang="en-US" altLang="en-US" sz="2800" dirty="0"/>
              <a:t> </a:t>
            </a:r>
            <a:r>
              <a:rPr lang="en-US" altLang="en-US" dirty="0"/>
              <a:t>on all forward edges, </a:t>
            </a:r>
            <a:r>
              <a:rPr lang="en-US" altLang="en-US" i="1" dirty="0" err="1"/>
              <a:t>x</a:t>
            </a:r>
            <a:r>
              <a:rPr lang="en-US" altLang="en-US" i="1" baseline="-25000" dirty="0" err="1"/>
              <a:t>ji</a:t>
            </a:r>
            <a:r>
              <a:rPr lang="en-US" altLang="en-US" sz="2800" i="1" baseline="-25000" dirty="0"/>
              <a:t>  </a:t>
            </a:r>
            <a:r>
              <a:rPr lang="en-US" altLang="en-US" dirty="0"/>
              <a:t>on all backward edges}</a:t>
            </a:r>
            <a:endParaRPr lang="en-US" altLang="en-US" sz="3200" baseline="-25000" dirty="0"/>
          </a:p>
        </p:txBody>
      </p:sp>
      <p:pic>
        <p:nvPicPr>
          <p:cNvPr id="2" name="Audio 1">
            <a:hlinkClick r:id="" action="ppaction://media"/>
            <a:extLst>
              <a:ext uri="{FF2B5EF4-FFF2-40B4-BE49-F238E27FC236}">
                <a16:creationId xmlns:a16="http://schemas.microsoft.com/office/drawing/2014/main" id="{8B8C9CB7-650C-E44E-A2DF-AA4D47934F7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22698">
        <p:fade/>
      </p:transition>
    </mc:Choice>
    <mc:Fallback>
      <p:transition spd="med" advTm="226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02" name="Rectangle 2"/>
          <p:cNvSpPr>
            <a:spLocks noGrp="1" noChangeArrowheads="1"/>
          </p:cNvSpPr>
          <p:nvPr>
            <p:ph type="title"/>
          </p:nvPr>
        </p:nvSpPr>
        <p:spPr>
          <a:xfrm>
            <a:off x="693812" y="336552"/>
            <a:ext cx="9249947" cy="460375"/>
          </a:xfrm>
        </p:spPr>
        <p:txBody>
          <a:bodyPr>
            <a:noAutofit/>
          </a:bodyPr>
          <a:lstStyle/>
          <a:p>
            <a:pPr>
              <a:defRPr/>
            </a:pPr>
            <a:r>
              <a:rPr lang="en-US" dirty="0"/>
              <a:t>Finding a flow-augmenting path (cont.)</a:t>
            </a:r>
          </a:p>
        </p:txBody>
      </p:sp>
      <p:sp>
        <p:nvSpPr>
          <p:cNvPr id="460803" name="Rectangle 3"/>
          <p:cNvSpPr>
            <a:spLocks noGrp="1" noChangeArrowheads="1"/>
          </p:cNvSpPr>
          <p:nvPr>
            <p:ph type="body" idx="1"/>
          </p:nvPr>
        </p:nvSpPr>
        <p:spPr>
          <a:xfrm>
            <a:off x="634850" y="1124744"/>
            <a:ext cx="10873208" cy="5328592"/>
          </a:xfrm>
        </p:spPr>
        <p:txBody>
          <a:bodyPr>
            <a:noAutofit/>
          </a:bodyPr>
          <a:lstStyle/>
          <a:p>
            <a:pPr>
              <a:defRPr/>
            </a:pPr>
            <a:r>
              <a:rPr lang="en-US" dirty="0"/>
              <a:t>Find a path from the source to sink, for example, using a DFS-like method.</a:t>
            </a:r>
          </a:p>
          <a:p>
            <a:pPr>
              <a:defRPr/>
            </a:pPr>
            <a:r>
              <a:rPr lang="en-US" dirty="0"/>
              <a:t>In finding a path, </a:t>
            </a:r>
          </a:p>
          <a:p>
            <a:pPr lvl="1">
              <a:defRPr/>
            </a:pPr>
            <a:r>
              <a:rPr lang="en-US" sz="2400" dirty="0"/>
              <a:t>we can include an edge in the path as a forward edge if the edge’s unused capacity is greater than 0, and</a:t>
            </a:r>
          </a:p>
          <a:p>
            <a:pPr lvl="1">
              <a:defRPr/>
            </a:pPr>
            <a:r>
              <a:rPr lang="en-US" sz="2400" dirty="0"/>
              <a:t>we can include an edge in the path as a backward edge if the edge’s current material amount is greater than 0.</a:t>
            </a:r>
          </a:p>
          <a:p>
            <a:pPr>
              <a:defRPr/>
            </a:pPr>
            <a:r>
              <a:rPr lang="en-US" dirty="0"/>
              <a:t>After each iteration, the flow value increases by at least 1.</a:t>
            </a:r>
          </a:p>
          <a:p>
            <a:pPr>
              <a:defRPr/>
            </a:pPr>
            <a:r>
              <a:rPr lang="en-US" dirty="0"/>
              <a:t>When no more augmenting path can be found, stop the process and calculate the maximum flow value at the source.</a:t>
            </a:r>
          </a:p>
          <a:p>
            <a:pPr>
              <a:defRPr/>
            </a:pPr>
            <a:r>
              <a:rPr lang="en-US" dirty="0"/>
              <a:t>Maximum value is bounded by the sum of the capacities of the edges leaving the source; hence the augmenting path algorithm must stop after a finite number of iterations.</a:t>
            </a:r>
          </a:p>
        </p:txBody>
      </p:sp>
      <p:pic>
        <p:nvPicPr>
          <p:cNvPr id="2" name="Audio 1">
            <a:hlinkClick r:id="" action="ppaction://media"/>
            <a:extLst>
              <a:ext uri="{FF2B5EF4-FFF2-40B4-BE49-F238E27FC236}">
                <a16:creationId xmlns:a16="http://schemas.microsoft.com/office/drawing/2014/main" id="{7580CB4B-F6BE-FA46-80DA-8761AADEE29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15938">
        <p:fade/>
      </p:transition>
    </mc:Choice>
    <mc:Fallback>
      <p:transition spd="med" advTm="159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765820" y="281492"/>
            <a:ext cx="9793088" cy="533400"/>
          </a:xfrm>
        </p:spPr>
        <p:txBody>
          <a:bodyPr>
            <a:noAutofit/>
          </a:bodyPr>
          <a:lstStyle/>
          <a:p>
            <a:pPr>
              <a:defRPr/>
            </a:pPr>
            <a:r>
              <a:rPr lang="en-US" dirty="0"/>
              <a:t>Performance Degeneration of the Method</a:t>
            </a:r>
          </a:p>
        </p:txBody>
      </p:sp>
      <p:sp>
        <p:nvSpPr>
          <p:cNvPr id="461827" name="Rectangle 3"/>
          <p:cNvSpPr>
            <a:spLocks noGrp="1" noChangeArrowheads="1"/>
          </p:cNvSpPr>
          <p:nvPr>
            <p:ph type="body" idx="1"/>
          </p:nvPr>
        </p:nvSpPr>
        <p:spPr>
          <a:xfrm>
            <a:off x="1738313" y="1143000"/>
            <a:ext cx="8305800" cy="5257800"/>
          </a:xfrm>
        </p:spPr>
        <p:txBody>
          <a:bodyPr/>
          <a:lstStyle/>
          <a:p>
            <a:pPr marL="406400" indent="-406400">
              <a:buFont typeface="Monotype Sorts" pitchFamily="2" charset="2"/>
              <a:buChar char="b"/>
              <a:defRPr/>
            </a:pPr>
            <a:r>
              <a:rPr lang="en-US" dirty="0"/>
              <a:t>The augmenting path algorithm may select a bad sequence of augmenting paths.</a:t>
            </a:r>
          </a:p>
          <a:p>
            <a:pPr marL="406400" indent="-406400">
              <a:buFont typeface="Monotype Sorts" pitchFamily="2" charset="2"/>
              <a:buChar char="b"/>
              <a:defRPr/>
            </a:pPr>
            <a:r>
              <a:rPr lang="en-US" dirty="0"/>
              <a:t>A bad sequence of augmenting paths could impact the method’s efficiency</a:t>
            </a:r>
          </a:p>
          <a:p>
            <a:pPr marL="406400" indent="-406400">
              <a:buNone/>
              <a:defRPr/>
            </a:pPr>
            <a:endParaRPr lang="en-US" dirty="0"/>
          </a:p>
          <a:p>
            <a:pPr marL="406400" indent="-406400">
              <a:buNone/>
              <a:defRPr/>
            </a:pPr>
            <a:r>
              <a:rPr lang="en-US" dirty="0"/>
              <a:t>Example </a:t>
            </a:r>
          </a:p>
          <a:p>
            <a:pPr marL="806450" lvl="1">
              <a:buNone/>
              <a:defRPr/>
            </a:pPr>
            <a:endParaRPr lang="en-US" dirty="0"/>
          </a:p>
        </p:txBody>
      </p:sp>
      <p:grpSp>
        <p:nvGrpSpPr>
          <p:cNvPr id="54276" name="Group 4"/>
          <p:cNvGrpSpPr>
            <a:grpSpLocks/>
          </p:cNvGrpSpPr>
          <p:nvPr/>
        </p:nvGrpSpPr>
        <p:grpSpPr bwMode="auto">
          <a:xfrm>
            <a:off x="4037012" y="3429000"/>
            <a:ext cx="2895600" cy="2667000"/>
            <a:chOff x="2160" y="2352"/>
            <a:chExt cx="1824" cy="1680"/>
          </a:xfrm>
        </p:grpSpPr>
        <p:grpSp>
          <p:nvGrpSpPr>
            <p:cNvPr id="54278" name="Group 5"/>
            <p:cNvGrpSpPr>
              <a:grpSpLocks/>
            </p:cNvGrpSpPr>
            <p:nvPr/>
          </p:nvGrpSpPr>
          <p:grpSpPr bwMode="auto">
            <a:xfrm>
              <a:off x="2160" y="2352"/>
              <a:ext cx="1824" cy="1680"/>
              <a:chOff x="2160" y="2352"/>
              <a:chExt cx="1824" cy="1680"/>
            </a:xfrm>
          </p:grpSpPr>
          <p:grpSp>
            <p:nvGrpSpPr>
              <p:cNvPr id="54285" name="Group 6"/>
              <p:cNvGrpSpPr>
                <a:grpSpLocks/>
              </p:cNvGrpSpPr>
              <p:nvPr/>
            </p:nvGrpSpPr>
            <p:grpSpPr bwMode="auto">
              <a:xfrm>
                <a:off x="2928" y="3696"/>
                <a:ext cx="336" cy="336"/>
                <a:chOff x="1152" y="2304"/>
                <a:chExt cx="336" cy="336"/>
              </a:xfrm>
            </p:grpSpPr>
            <p:sp>
              <p:nvSpPr>
                <p:cNvPr id="54300" name="Oval 7"/>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4301" name="Text Box 8"/>
                <p:cNvSpPr txBox="1">
                  <a:spLocks noChangeArrowheads="1"/>
                </p:cNvSpPr>
                <p:nvPr/>
              </p:nvSpPr>
              <p:spPr bwMode="auto">
                <a:xfrm>
                  <a:off x="1200" y="2352"/>
                  <a:ext cx="196" cy="2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4286" name="Group 9"/>
              <p:cNvGrpSpPr>
                <a:grpSpLocks/>
              </p:cNvGrpSpPr>
              <p:nvPr/>
            </p:nvGrpSpPr>
            <p:grpSpPr bwMode="auto">
              <a:xfrm>
                <a:off x="2928" y="2352"/>
                <a:ext cx="336" cy="336"/>
                <a:chOff x="672" y="2688"/>
                <a:chExt cx="336" cy="336"/>
              </a:xfrm>
            </p:grpSpPr>
            <p:sp>
              <p:nvSpPr>
                <p:cNvPr id="54298" name="Oval 10"/>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4299" name="Text Box 11"/>
                <p:cNvSpPr txBox="1">
                  <a:spLocks noChangeArrowheads="1"/>
                </p:cNvSpPr>
                <p:nvPr/>
              </p:nvSpPr>
              <p:spPr bwMode="auto">
                <a:xfrm>
                  <a:off x="720" y="2736"/>
                  <a:ext cx="196" cy="2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4287" name="Group 12"/>
              <p:cNvGrpSpPr>
                <a:grpSpLocks/>
              </p:cNvGrpSpPr>
              <p:nvPr/>
            </p:nvGrpSpPr>
            <p:grpSpPr bwMode="auto">
              <a:xfrm>
                <a:off x="2160" y="3024"/>
                <a:ext cx="336" cy="336"/>
                <a:chOff x="192" y="2784"/>
                <a:chExt cx="336" cy="336"/>
              </a:xfrm>
            </p:grpSpPr>
            <p:sp>
              <p:nvSpPr>
                <p:cNvPr id="54296" name="Oval 13"/>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4297" name="Text Box 14"/>
                <p:cNvSpPr txBox="1">
                  <a:spLocks noChangeArrowheads="1"/>
                </p:cNvSpPr>
                <p:nvPr/>
              </p:nvSpPr>
              <p:spPr bwMode="auto">
                <a:xfrm>
                  <a:off x="240" y="2832"/>
                  <a:ext cx="196" cy="2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4288" name="Group 15"/>
              <p:cNvGrpSpPr>
                <a:grpSpLocks/>
              </p:cNvGrpSpPr>
              <p:nvPr/>
            </p:nvGrpSpPr>
            <p:grpSpPr bwMode="auto">
              <a:xfrm>
                <a:off x="3648" y="3024"/>
                <a:ext cx="336" cy="336"/>
                <a:chOff x="1536" y="2784"/>
                <a:chExt cx="336" cy="336"/>
              </a:xfrm>
            </p:grpSpPr>
            <p:sp>
              <p:nvSpPr>
                <p:cNvPr id="54294" name="Oval 16"/>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4295" name="Text Box 17"/>
                <p:cNvSpPr txBox="1">
                  <a:spLocks noChangeArrowheads="1"/>
                </p:cNvSpPr>
                <p:nvPr/>
              </p:nvSpPr>
              <p:spPr bwMode="auto">
                <a:xfrm>
                  <a:off x="1584" y="2832"/>
                  <a:ext cx="196" cy="2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4289" name="Line 18"/>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4290" name="Line 19"/>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4291" name="Line 20"/>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4292" name="Line 21"/>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4293" name="Line 22"/>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4279" name="Group 23"/>
            <p:cNvGrpSpPr>
              <a:grpSpLocks/>
            </p:cNvGrpSpPr>
            <p:nvPr/>
          </p:nvGrpSpPr>
          <p:grpSpPr bwMode="auto">
            <a:xfrm>
              <a:off x="2304" y="2544"/>
              <a:ext cx="1540" cy="1191"/>
              <a:chOff x="2304" y="2544"/>
              <a:chExt cx="1540" cy="1191"/>
            </a:xfrm>
          </p:grpSpPr>
          <p:sp>
            <p:nvSpPr>
              <p:cNvPr id="54280" name="Text Box 24"/>
              <p:cNvSpPr txBox="1">
                <a:spLocks noChangeArrowheads="1"/>
              </p:cNvSpPr>
              <p:nvPr/>
            </p:nvSpPr>
            <p:spPr bwMode="auto">
              <a:xfrm>
                <a:off x="2352" y="2544"/>
                <a:ext cx="340" cy="2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4281" name="Text Box 25"/>
              <p:cNvSpPr txBox="1">
                <a:spLocks noChangeArrowheads="1"/>
              </p:cNvSpPr>
              <p:nvPr/>
            </p:nvSpPr>
            <p:spPr bwMode="auto">
              <a:xfrm>
                <a:off x="3504" y="2544"/>
                <a:ext cx="340" cy="2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4282" name="Text Box 26"/>
              <p:cNvSpPr txBox="1">
                <a:spLocks noChangeArrowheads="1"/>
              </p:cNvSpPr>
              <p:nvPr/>
            </p:nvSpPr>
            <p:spPr bwMode="auto">
              <a:xfrm>
                <a:off x="3120" y="3024"/>
                <a:ext cx="316" cy="2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4283" name="Text Box 27"/>
              <p:cNvSpPr txBox="1">
                <a:spLocks noChangeArrowheads="1"/>
              </p:cNvSpPr>
              <p:nvPr/>
            </p:nvSpPr>
            <p:spPr bwMode="auto">
              <a:xfrm>
                <a:off x="3504" y="3504"/>
                <a:ext cx="340" cy="2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4284" name="Text Box 28"/>
              <p:cNvSpPr txBox="1">
                <a:spLocks noChangeArrowheads="1"/>
              </p:cNvSpPr>
              <p:nvPr/>
            </p:nvSpPr>
            <p:spPr bwMode="auto">
              <a:xfrm>
                <a:off x="2304" y="3504"/>
                <a:ext cx="340" cy="2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grpSp>
      </p:grpSp>
      <p:sp>
        <p:nvSpPr>
          <p:cNvPr id="54277" name="Text Box 29"/>
          <p:cNvSpPr txBox="1">
            <a:spLocks noChangeArrowheads="1"/>
          </p:cNvSpPr>
          <p:nvPr/>
        </p:nvSpPr>
        <p:spPr bwMode="auto">
          <a:xfrm>
            <a:off x="7313682" y="4572000"/>
            <a:ext cx="3029202" cy="9233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 = large positive integer</a:t>
            </a:r>
          </a:p>
          <a:p>
            <a:pPr algn="l" eaLnBrk="1" hangingPunct="1"/>
            <a:r>
              <a:rPr lang="en-US" altLang="en-US" sz="1800" dirty="0">
                <a:latin typeface="Arial" panose="020B0604020202020204" pitchFamily="34" charset="0"/>
              </a:rPr>
              <a:t>Source = vertex 1</a:t>
            </a:r>
          </a:p>
          <a:p>
            <a:pPr algn="l" eaLnBrk="1" hangingPunct="1"/>
            <a:r>
              <a:rPr lang="en-US" altLang="en-US" sz="1800" dirty="0">
                <a:latin typeface="Arial" panose="020B0604020202020204" pitchFamily="34" charset="0"/>
              </a:rPr>
              <a:t>Sink = vertex 3</a:t>
            </a:r>
          </a:p>
        </p:txBody>
      </p:sp>
      <p:pic>
        <p:nvPicPr>
          <p:cNvPr id="5" name="Audio 4">
            <a:hlinkClick r:id="" action="ppaction://media"/>
            <a:extLst>
              <a:ext uri="{FF2B5EF4-FFF2-40B4-BE49-F238E27FC236}">
                <a16:creationId xmlns:a16="http://schemas.microsoft.com/office/drawing/2014/main" id="{FDD52F62-2260-8645-A1D9-C1985BF532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851993569"/>
      </p:ext>
    </p:extLst>
  </p:cSld>
  <p:clrMapOvr>
    <a:masterClrMapping/>
  </p:clrMapOvr>
  <mc:AlternateContent xmlns:mc="http://schemas.openxmlformats.org/markup-compatibility/2006">
    <mc:Choice xmlns:p14="http://schemas.microsoft.com/office/powerpoint/2010/main" Requires="p14">
      <p:transition spd="med" p14:dur="700" advTm="26313">
        <p:fade/>
      </p:transition>
    </mc:Choice>
    <mc:Fallback>
      <p:transition spd="med" advTm="263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A50021"/>
              </a:buClr>
              <a:buSzPct val="75000"/>
              <a:buFont typeface="Monotype Sorts" pitchFamily="2" charset="2"/>
              <a:buChar char="b"/>
              <a:defRPr kumimoji="1" sz="2400" b="1">
                <a:solidFill>
                  <a:srgbClr val="FFFF99"/>
                </a:solidFill>
                <a:latin typeface="Times New Roman" panose="02020603050405020304" pitchFamily="18" charset="0"/>
              </a:defRPr>
            </a:lvl1pPr>
            <a:lvl2pPr marL="742950" indent="-285750">
              <a:spcBef>
                <a:spcPct val="20000"/>
              </a:spcBef>
              <a:buClr>
                <a:srgbClr val="A50021"/>
              </a:buClr>
              <a:buChar char="•"/>
              <a:defRPr kumimoji="1" sz="2000" b="1">
                <a:solidFill>
                  <a:srgbClr val="FFFF99"/>
                </a:solidFill>
                <a:latin typeface="Times New Roman" panose="02020603050405020304" pitchFamily="18" charset="0"/>
              </a:defRPr>
            </a:lvl2pPr>
            <a:lvl3pPr marL="1143000" indent="-228600">
              <a:spcBef>
                <a:spcPct val="20000"/>
              </a:spcBef>
              <a:buClr>
                <a:srgbClr val="A50021"/>
              </a:buClr>
              <a:buChar char="–"/>
              <a:defRPr kumimoji="1" b="1">
                <a:solidFill>
                  <a:srgbClr val="FFFF99"/>
                </a:solidFill>
                <a:latin typeface="Times New Roman" panose="02020603050405020304" pitchFamily="18" charset="0"/>
              </a:defRPr>
            </a:lvl3pPr>
            <a:lvl4pPr marL="1600200" indent="-228600">
              <a:spcBef>
                <a:spcPct val="20000"/>
              </a:spcBef>
              <a:buClr>
                <a:srgbClr val="A50021"/>
              </a:buClr>
              <a:buChar char="–"/>
              <a:defRPr kumimoji="1" b="1">
                <a:solidFill>
                  <a:srgbClr val="FFFF99"/>
                </a:solidFill>
                <a:latin typeface="Times New Roman" panose="02020603050405020304" pitchFamily="18" charset="0"/>
              </a:defRPr>
            </a:lvl4pPr>
            <a:lvl5pPr marL="2057400" indent="-228600">
              <a:spcBef>
                <a:spcPct val="20000"/>
              </a:spcBef>
              <a:buClr>
                <a:srgbClr val="A50021"/>
              </a:buClr>
              <a:buChar char="»"/>
              <a:defRPr kumimoji="1" b="1">
                <a:solidFill>
                  <a:srgbClr val="FFFF99"/>
                </a:solidFill>
                <a:latin typeface="Times New Roman" panose="02020603050405020304" pitchFamily="18" charset="0"/>
              </a:defRPr>
            </a:lvl5pPr>
            <a:lvl6pPr marL="25146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6pPr>
            <a:lvl7pPr marL="29718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7pPr>
            <a:lvl8pPr marL="34290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8pPr>
            <a:lvl9pPr marL="38862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9pPr>
          </a:lstStyle>
          <a:p>
            <a:pPr>
              <a:spcBef>
                <a:spcPct val="50000"/>
              </a:spcBef>
              <a:buClrTx/>
              <a:buSzTx/>
              <a:buFontTx/>
              <a:buNone/>
            </a:pPr>
            <a:r>
              <a:rPr kumimoji="0" lang="en-US" altLang="en-US" sz="1400" b="0">
                <a:solidFill>
                  <a:schemeClr val="tx1"/>
                </a:solidFill>
                <a:latin typeface="Arial Narrow" panose="020B0606020202030204" pitchFamily="34" charset="0"/>
              </a:rPr>
              <a:t>1-</a:t>
            </a:r>
            <a:fld id="{33E2AED0-3946-4449-B39B-87CAAF95E5B8}" type="slidenum">
              <a:rPr kumimoji="0" lang="en-US" altLang="en-US" sz="1400" b="0">
                <a:solidFill>
                  <a:schemeClr val="tx1"/>
                </a:solidFill>
                <a:latin typeface="Arial Narrow" panose="020B0606020202030204" pitchFamily="34" charset="0"/>
              </a:rPr>
              <a:pPr>
                <a:spcBef>
                  <a:spcPct val="50000"/>
                </a:spcBef>
                <a:buClrTx/>
                <a:buSzTx/>
                <a:buFontTx/>
                <a:buNone/>
              </a:pPr>
              <a:t>2</a:t>
            </a:fld>
            <a:endParaRPr kumimoji="0" lang="en-US" altLang="en-US" sz="1400" b="0">
              <a:solidFill>
                <a:schemeClr val="tx1"/>
              </a:solidFill>
              <a:latin typeface="Arial Narrow" panose="020B0606020202030204" pitchFamily="34" charset="0"/>
            </a:endParaRPr>
          </a:p>
        </p:txBody>
      </p:sp>
      <p:sp>
        <p:nvSpPr>
          <p:cNvPr id="231426" name="Rectangle 2"/>
          <p:cNvSpPr>
            <a:spLocks noGrp="1" noChangeArrowheads="1"/>
          </p:cNvSpPr>
          <p:nvPr>
            <p:ph type="title"/>
          </p:nvPr>
        </p:nvSpPr>
        <p:spPr>
          <a:xfrm>
            <a:off x="1674812" y="228600"/>
            <a:ext cx="7588250" cy="685800"/>
          </a:xfrm>
        </p:spPr>
        <p:txBody>
          <a:bodyPr/>
          <a:lstStyle/>
          <a:p>
            <a:pPr>
              <a:defRPr/>
            </a:pPr>
            <a:r>
              <a:rPr lang="en-US" sz="3200" dirty="0"/>
              <a:t> </a:t>
            </a:r>
          </a:p>
        </p:txBody>
      </p:sp>
      <p:sp>
        <p:nvSpPr>
          <p:cNvPr id="231427" name="Rectangle 3"/>
          <p:cNvSpPr>
            <a:spLocks noGrp="1" noChangeArrowheads="1"/>
          </p:cNvSpPr>
          <p:nvPr>
            <p:ph type="body" idx="1"/>
          </p:nvPr>
        </p:nvSpPr>
        <p:spPr>
          <a:xfrm>
            <a:off x="405780" y="1213865"/>
            <a:ext cx="4824536" cy="4905375"/>
          </a:xfrm>
        </p:spPr>
        <p:txBody>
          <a:bodyPr/>
          <a:lstStyle/>
          <a:p>
            <a:pPr marL="457200" lvl="1" indent="0">
              <a:buNone/>
              <a:defRPr/>
            </a:pPr>
            <a:r>
              <a:rPr lang="en-US" sz="4400" dirty="0">
                <a:solidFill>
                  <a:schemeClr val="tx2"/>
                </a:solidFill>
                <a:latin typeface="B Frutiger Bold" pitchFamily="-124" charset="0"/>
              </a:rPr>
              <a:t>Chapter </a:t>
            </a:r>
          </a:p>
          <a:p>
            <a:pPr marL="457200" lvl="1" indent="0">
              <a:buNone/>
              <a:defRPr/>
            </a:pPr>
            <a:endParaRPr lang="en-US" sz="4400" dirty="0">
              <a:solidFill>
                <a:schemeClr val="tx2"/>
              </a:solidFill>
              <a:latin typeface="B Frutiger Bold" pitchFamily="-124" charset="0"/>
            </a:endParaRPr>
          </a:p>
          <a:p>
            <a:pPr marL="457200" lvl="1" indent="0">
              <a:buNone/>
              <a:defRPr/>
            </a:pPr>
            <a:r>
              <a:rPr lang="en-US" sz="4400" dirty="0">
                <a:solidFill>
                  <a:schemeClr val="tx2"/>
                </a:solidFill>
                <a:latin typeface="B Frutiger Bold" pitchFamily="-124" charset="0"/>
              </a:rPr>
              <a:t>Iterative</a:t>
            </a:r>
          </a:p>
          <a:p>
            <a:pPr marL="457200" lvl="1" indent="0">
              <a:buNone/>
              <a:defRPr/>
            </a:pPr>
            <a:r>
              <a:rPr lang="en-US" sz="4400" dirty="0">
                <a:solidFill>
                  <a:schemeClr val="tx2"/>
                </a:solidFill>
                <a:latin typeface="B Frutiger Bold" pitchFamily="-124" charset="0"/>
              </a:rPr>
              <a:t>       Improvement</a:t>
            </a:r>
          </a:p>
          <a:p>
            <a:pPr marL="457200" lvl="1" indent="0">
              <a:buNone/>
              <a:defRPr/>
            </a:pPr>
            <a:r>
              <a:rPr lang="en-US" sz="1800" dirty="0"/>
              <a:t> </a:t>
            </a:r>
          </a:p>
        </p:txBody>
      </p:sp>
      <p:pic>
        <p:nvPicPr>
          <p:cNvPr id="16389" name="Picture 6" descr="CCF06012012_00000.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32412" y="533400"/>
            <a:ext cx="4667250" cy="594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Rectangle 2"/>
          <p:cNvSpPr>
            <a:spLocks noGrp="1" noChangeArrowheads="1"/>
          </p:cNvSpPr>
          <p:nvPr>
            <p:ph type="title"/>
          </p:nvPr>
        </p:nvSpPr>
        <p:spPr>
          <a:xfrm>
            <a:off x="718552" y="390375"/>
            <a:ext cx="7588250" cy="460375"/>
          </a:xfrm>
        </p:spPr>
        <p:txBody>
          <a:bodyPr>
            <a:noAutofit/>
          </a:bodyPr>
          <a:lstStyle/>
          <a:p>
            <a:pPr>
              <a:defRPr/>
            </a:pPr>
            <a:r>
              <a:rPr lang="en-US" dirty="0"/>
              <a:t>Example </a:t>
            </a:r>
          </a:p>
        </p:txBody>
      </p:sp>
      <p:grpSp>
        <p:nvGrpSpPr>
          <p:cNvPr id="55299" name="Group 3"/>
          <p:cNvGrpSpPr>
            <a:grpSpLocks/>
          </p:cNvGrpSpPr>
          <p:nvPr/>
        </p:nvGrpSpPr>
        <p:grpSpPr bwMode="auto">
          <a:xfrm>
            <a:off x="2055812" y="3962401"/>
            <a:ext cx="2590800" cy="2130425"/>
            <a:chOff x="2160" y="2352"/>
            <a:chExt cx="1824" cy="1682"/>
          </a:xfrm>
        </p:grpSpPr>
        <p:grpSp>
          <p:nvGrpSpPr>
            <p:cNvPr id="55386" name="Group 4"/>
            <p:cNvGrpSpPr>
              <a:grpSpLocks/>
            </p:cNvGrpSpPr>
            <p:nvPr/>
          </p:nvGrpSpPr>
          <p:grpSpPr bwMode="auto">
            <a:xfrm>
              <a:off x="2160" y="2352"/>
              <a:ext cx="1824" cy="1682"/>
              <a:chOff x="2160" y="2352"/>
              <a:chExt cx="1824" cy="1682"/>
            </a:xfrm>
          </p:grpSpPr>
          <p:grpSp>
            <p:nvGrpSpPr>
              <p:cNvPr id="55393" name="Group 5"/>
              <p:cNvGrpSpPr>
                <a:grpSpLocks/>
              </p:cNvGrpSpPr>
              <p:nvPr/>
            </p:nvGrpSpPr>
            <p:grpSpPr bwMode="auto">
              <a:xfrm>
                <a:off x="2928" y="3696"/>
                <a:ext cx="336" cy="338"/>
                <a:chOff x="1152" y="2304"/>
                <a:chExt cx="336" cy="338"/>
              </a:xfrm>
            </p:grpSpPr>
            <p:sp>
              <p:nvSpPr>
                <p:cNvPr id="55408" name="Oval 6"/>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9" name="Text Box 7"/>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94" name="Group 8"/>
              <p:cNvGrpSpPr>
                <a:grpSpLocks/>
              </p:cNvGrpSpPr>
              <p:nvPr/>
            </p:nvGrpSpPr>
            <p:grpSpPr bwMode="auto">
              <a:xfrm>
                <a:off x="2928" y="2352"/>
                <a:ext cx="336" cy="339"/>
                <a:chOff x="672" y="2688"/>
                <a:chExt cx="336" cy="339"/>
              </a:xfrm>
            </p:grpSpPr>
            <p:sp>
              <p:nvSpPr>
                <p:cNvPr id="55406" name="Oval 9"/>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7" name="Text Box 10"/>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95" name="Group 11"/>
              <p:cNvGrpSpPr>
                <a:grpSpLocks/>
              </p:cNvGrpSpPr>
              <p:nvPr/>
            </p:nvGrpSpPr>
            <p:grpSpPr bwMode="auto">
              <a:xfrm>
                <a:off x="2160" y="3024"/>
                <a:ext cx="336" cy="337"/>
                <a:chOff x="192" y="2784"/>
                <a:chExt cx="336" cy="337"/>
              </a:xfrm>
            </p:grpSpPr>
            <p:sp>
              <p:nvSpPr>
                <p:cNvPr id="55404" name="Oval 12"/>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5" name="Text Box 13"/>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96" name="Group 14"/>
              <p:cNvGrpSpPr>
                <a:grpSpLocks/>
              </p:cNvGrpSpPr>
              <p:nvPr/>
            </p:nvGrpSpPr>
            <p:grpSpPr bwMode="auto">
              <a:xfrm>
                <a:off x="3648" y="3024"/>
                <a:ext cx="336" cy="337"/>
                <a:chOff x="1536" y="2784"/>
                <a:chExt cx="336" cy="337"/>
              </a:xfrm>
            </p:grpSpPr>
            <p:sp>
              <p:nvSpPr>
                <p:cNvPr id="55402" name="Oval 15"/>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3" name="Text Box 16"/>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97" name="Line 17"/>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98" name="Line 18"/>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99" name="Line 19"/>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400" name="Line 20"/>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401" name="Line 21"/>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87" name="Group 22"/>
            <p:cNvGrpSpPr>
              <a:grpSpLocks/>
            </p:cNvGrpSpPr>
            <p:nvPr/>
          </p:nvGrpSpPr>
          <p:grpSpPr bwMode="auto">
            <a:xfrm>
              <a:off x="2304" y="2544"/>
              <a:ext cx="1606" cy="1249"/>
              <a:chOff x="2304" y="2544"/>
              <a:chExt cx="1606" cy="1249"/>
            </a:xfrm>
          </p:grpSpPr>
          <p:sp>
            <p:nvSpPr>
              <p:cNvPr id="55388" name="Text Box 23"/>
              <p:cNvSpPr txBox="1">
                <a:spLocks noChangeArrowheads="1"/>
              </p:cNvSpPr>
              <p:nvPr/>
            </p:nvSpPr>
            <p:spPr bwMode="auto">
              <a:xfrm>
                <a:off x="2352" y="2544"/>
                <a:ext cx="407"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U/U</a:t>
                </a:r>
              </a:p>
            </p:txBody>
          </p:sp>
          <p:sp>
            <p:nvSpPr>
              <p:cNvPr id="55389" name="Text Box 24"/>
              <p:cNvSpPr txBox="1">
                <a:spLocks noChangeArrowheads="1"/>
              </p:cNvSpPr>
              <p:nvPr/>
            </p:nvSpPr>
            <p:spPr bwMode="auto">
              <a:xfrm>
                <a:off x="3503" y="2544"/>
                <a:ext cx="407"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U/U</a:t>
                </a:r>
              </a:p>
            </p:txBody>
          </p:sp>
          <p:sp>
            <p:nvSpPr>
              <p:cNvPr id="55390" name="Text Box 25"/>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5391" name="Text Box 26"/>
              <p:cNvSpPr txBox="1">
                <a:spLocks noChangeArrowheads="1"/>
              </p:cNvSpPr>
              <p:nvPr/>
            </p:nvSpPr>
            <p:spPr bwMode="auto">
              <a:xfrm>
                <a:off x="3503" y="3503"/>
                <a:ext cx="407"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U/U</a:t>
                </a:r>
              </a:p>
            </p:txBody>
          </p:sp>
          <p:sp>
            <p:nvSpPr>
              <p:cNvPr id="55392" name="Text Box 27"/>
              <p:cNvSpPr txBox="1">
                <a:spLocks noChangeArrowheads="1"/>
              </p:cNvSpPr>
              <p:nvPr/>
            </p:nvSpPr>
            <p:spPr bwMode="auto">
              <a:xfrm>
                <a:off x="2304" y="3504"/>
                <a:ext cx="407"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U/U</a:t>
                </a:r>
              </a:p>
            </p:txBody>
          </p:sp>
        </p:grpSp>
      </p:grpSp>
      <p:grpSp>
        <p:nvGrpSpPr>
          <p:cNvPr id="55300" name="Group 28"/>
          <p:cNvGrpSpPr>
            <a:grpSpLocks/>
          </p:cNvGrpSpPr>
          <p:nvPr/>
        </p:nvGrpSpPr>
        <p:grpSpPr bwMode="auto">
          <a:xfrm>
            <a:off x="2055812" y="1219201"/>
            <a:ext cx="2590800" cy="2130425"/>
            <a:chOff x="2160" y="2352"/>
            <a:chExt cx="1824" cy="1682"/>
          </a:xfrm>
        </p:grpSpPr>
        <p:grpSp>
          <p:nvGrpSpPr>
            <p:cNvPr id="55362" name="Group 29"/>
            <p:cNvGrpSpPr>
              <a:grpSpLocks/>
            </p:cNvGrpSpPr>
            <p:nvPr/>
          </p:nvGrpSpPr>
          <p:grpSpPr bwMode="auto">
            <a:xfrm>
              <a:off x="2160" y="2352"/>
              <a:ext cx="1824" cy="1682"/>
              <a:chOff x="2160" y="2352"/>
              <a:chExt cx="1824" cy="1682"/>
            </a:xfrm>
          </p:grpSpPr>
          <p:grpSp>
            <p:nvGrpSpPr>
              <p:cNvPr id="55369" name="Group 30"/>
              <p:cNvGrpSpPr>
                <a:grpSpLocks/>
              </p:cNvGrpSpPr>
              <p:nvPr/>
            </p:nvGrpSpPr>
            <p:grpSpPr bwMode="auto">
              <a:xfrm>
                <a:off x="2928" y="3696"/>
                <a:ext cx="336" cy="338"/>
                <a:chOff x="1152" y="2304"/>
                <a:chExt cx="336" cy="338"/>
              </a:xfrm>
            </p:grpSpPr>
            <p:sp>
              <p:nvSpPr>
                <p:cNvPr id="55384" name="Oval 31"/>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85" name="Text Box 32"/>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70" name="Group 33"/>
              <p:cNvGrpSpPr>
                <a:grpSpLocks/>
              </p:cNvGrpSpPr>
              <p:nvPr/>
            </p:nvGrpSpPr>
            <p:grpSpPr bwMode="auto">
              <a:xfrm>
                <a:off x="2928" y="2352"/>
                <a:ext cx="336" cy="339"/>
                <a:chOff x="672" y="2688"/>
                <a:chExt cx="336" cy="339"/>
              </a:xfrm>
            </p:grpSpPr>
            <p:sp>
              <p:nvSpPr>
                <p:cNvPr id="55382" name="Oval 34"/>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83" name="Text Box 35"/>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71" name="Group 36"/>
              <p:cNvGrpSpPr>
                <a:grpSpLocks/>
              </p:cNvGrpSpPr>
              <p:nvPr/>
            </p:nvGrpSpPr>
            <p:grpSpPr bwMode="auto">
              <a:xfrm>
                <a:off x="2160" y="3024"/>
                <a:ext cx="336" cy="337"/>
                <a:chOff x="192" y="2784"/>
                <a:chExt cx="336" cy="337"/>
              </a:xfrm>
            </p:grpSpPr>
            <p:sp>
              <p:nvSpPr>
                <p:cNvPr id="55380" name="Oval 37"/>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81" name="Text Box 38"/>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72" name="Group 39"/>
              <p:cNvGrpSpPr>
                <a:grpSpLocks/>
              </p:cNvGrpSpPr>
              <p:nvPr/>
            </p:nvGrpSpPr>
            <p:grpSpPr bwMode="auto">
              <a:xfrm>
                <a:off x="3648" y="3024"/>
                <a:ext cx="336" cy="337"/>
                <a:chOff x="1536" y="2784"/>
                <a:chExt cx="336" cy="337"/>
              </a:xfrm>
            </p:grpSpPr>
            <p:sp>
              <p:nvSpPr>
                <p:cNvPr id="55378" name="Oval 40"/>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79" name="Text Box 41"/>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73" name="Line 42"/>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4" name="Line 43"/>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5" name="Line 44"/>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6" name="Line 45"/>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7" name="Line 46"/>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63" name="Group 47"/>
            <p:cNvGrpSpPr>
              <a:grpSpLocks/>
            </p:cNvGrpSpPr>
            <p:nvPr/>
          </p:nvGrpSpPr>
          <p:grpSpPr bwMode="auto">
            <a:xfrm>
              <a:off x="2304" y="2544"/>
              <a:ext cx="1579" cy="1249"/>
              <a:chOff x="2304" y="2544"/>
              <a:chExt cx="1579" cy="1249"/>
            </a:xfrm>
          </p:grpSpPr>
          <p:sp>
            <p:nvSpPr>
              <p:cNvPr id="55364" name="Text Box 48"/>
              <p:cNvSpPr txBox="1">
                <a:spLocks noChangeArrowheads="1"/>
              </p:cNvSpPr>
              <p:nvPr/>
            </p:nvSpPr>
            <p:spPr bwMode="auto">
              <a:xfrm>
                <a:off x="2352" y="254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5365" name="Text Box 49"/>
              <p:cNvSpPr txBox="1">
                <a:spLocks noChangeArrowheads="1"/>
              </p:cNvSpPr>
              <p:nvPr/>
            </p:nvSpPr>
            <p:spPr bwMode="auto">
              <a:xfrm>
                <a:off x="3503" y="254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5366" name="Text Box 50"/>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5367" name="Text Box 51"/>
              <p:cNvSpPr txBox="1">
                <a:spLocks noChangeArrowheads="1"/>
              </p:cNvSpPr>
              <p:nvPr/>
            </p:nvSpPr>
            <p:spPr bwMode="auto">
              <a:xfrm>
                <a:off x="3503"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5368" name="Text Box 52"/>
              <p:cNvSpPr txBox="1">
                <a:spLocks noChangeArrowheads="1"/>
              </p:cNvSpPr>
              <p:nvPr/>
            </p:nvSpPr>
            <p:spPr bwMode="auto">
              <a:xfrm>
                <a:off x="2304"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grpSp>
      </p:grpSp>
      <p:grpSp>
        <p:nvGrpSpPr>
          <p:cNvPr id="55301" name="Group 53"/>
          <p:cNvGrpSpPr>
            <a:grpSpLocks/>
          </p:cNvGrpSpPr>
          <p:nvPr/>
        </p:nvGrpSpPr>
        <p:grpSpPr bwMode="auto">
          <a:xfrm>
            <a:off x="6399212" y="1143001"/>
            <a:ext cx="2590800" cy="2130425"/>
            <a:chOff x="2160" y="2352"/>
            <a:chExt cx="1824" cy="1682"/>
          </a:xfrm>
        </p:grpSpPr>
        <p:grpSp>
          <p:nvGrpSpPr>
            <p:cNvPr id="55338" name="Group 54"/>
            <p:cNvGrpSpPr>
              <a:grpSpLocks/>
            </p:cNvGrpSpPr>
            <p:nvPr/>
          </p:nvGrpSpPr>
          <p:grpSpPr bwMode="auto">
            <a:xfrm>
              <a:off x="2160" y="2352"/>
              <a:ext cx="1824" cy="1682"/>
              <a:chOff x="2160" y="2352"/>
              <a:chExt cx="1824" cy="1682"/>
            </a:xfrm>
          </p:grpSpPr>
          <p:grpSp>
            <p:nvGrpSpPr>
              <p:cNvPr id="55345" name="Group 55"/>
              <p:cNvGrpSpPr>
                <a:grpSpLocks/>
              </p:cNvGrpSpPr>
              <p:nvPr/>
            </p:nvGrpSpPr>
            <p:grpSpPr bwMode="auto">
              <a:xfrm>
                <a:off x="2928" y="3696"/>
                <a:ext cx="336" cy="338"/>
                <a:chOff x="1152" y="2304"/>
                <a:chExt cx="336" cy="338"/>
              </a:xfrm>
            </p:grpSpPr>
            <p:sp>
              <p:nvSpPr>
                <p:cNvPr id="55360" name="Oval 56"/>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61" name="Text Box 57"/>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46" name="Group 58"/>
              <p:cNvGrpSpPr>
                <a:grpSpLocks/>
              </p:cNvGrpSpPr>
              <p:nvPr/>
            </p:nvGrpSpPr>
            <p:grpSpPr bwMode="auto">
              <a:xfrm>
                <a:off x="2928" y="2352"/>
                <a:ext cx="336" cy="339"/>
                <a:chOff x="672" y="2688"/>
                <a:chExt cx="336" cy="339"/>
              </a:xfrm>
            </p:grpSpPr>
            <p:sp>
              <p:nvSpPr>
                <p:cNvPr id="55358" name="Oval 59"/>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59" name="Text Box 60"/>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47" name="Group 61"/>
              <p:cNvGrpSpPr>
                <a:grpSpLocks/>
              </p:cNvGrpSpPr>
              <p:nvPr/>
            </p:nvGrpSpPr>
            <p:grpSpPr bwMode="auto">
              <a:xfrm>
                <a:off x="2160" y="3024"/>
                <a:ext cx="336" cy="337"/>
                <a:chOff x="192" y="2784"/>
                <a:chExt cx="336" cy="337"/>
              </a:xfrm>
            </p:grpSpPr>
            <p:sp>
              <p:nvSpPr>
                <p:cNvPr id="55356" name="Oval 62"/>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57" name="Text Box 63"/>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48" name="Group 64"/>
              <p:cNvGrpSpPr>
                <a:grpSpLocks/>
              </p:cNvGrpSpPr>
              <p:nvPr/>
            </p:nvGrpSpPr>
            <p:grpSpPr bwMode="auto">
              <a:xfrm>
                <a:off x="3648" y="3024"/>
                <a:ext cx="336" cy="337"/>
                <a:chOff x="1536" y="2784"/>
                <a:chExt cx="336" cy="337"/>
              </a:xfrm>
            </p:grpSpPr>
            <p:sp>
              <p:nvSpPr>
                <p:cNvPr id="55354" name="Oval 65"/>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55" name="Text Box 66"/>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49" name="Line 67"/>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0" name="Line 68"/>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1" name="Line 69"/>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2" name="Line 70"/>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3" name="Line 71"/>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39" name="Group 72"/>
            <p:cNvGrpSpPr>
              <a:grpSpLocks/>
            </p:cNvGrpSpPr>
            <p:nvPr/>
          </p:nvGrpSpPr>
          <p:grpSpPr bwMode="auto">
            <a:xfrm>
              <a:off x="2304" y="2544"/>
              <a:ext cx="1579" cy="1249"/>
              <a:chOff x="2304" y="2544"/>
              <a:chExt cx="1579" cy="1249"/>
            </a:xfrm>
          </p:grpSpPr>
          <p:sp>
            <p:nvSpPr>
              <p:cNvPr id="55340" name="Text Box 73"/>
              <p:cNvSpPr txBox="1">
                <a:spLocks noChangeArrowheads="1"/>
              </p:cNvSpPr>
              <p:nvPr/>
            </p:nvSpPr>
            <p:spPr bwMode="auto">
              <a:xfrm>
                <a:off x="2352" y="254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1/U</a:t>
                </a:r>
              </a:p>
            </p:txBody>
          </p:sp>
          <p:sp>
            <p:nvSpPr>
              <p:cNvPr id="55341" name="Text Box 74"/>
              <p:cNvSpPr txBox="1">
                <a:spLocks noChangeArrowheads="1"/>
              </p:cNvSpPr>
              <p:nvPr/>
            </p:nvSpPr>
            <p:spPr bwMode="auto">
              <a:xfrm>
                <a:off x="3503" y="254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5342" name="Text Box 75"/>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1/1</a:t>
                </a:r>
              </a:p>
            </p:txBody>
          </p:sp>
          <p:sp>
            <p:nvSpPr>
              <p:cNvPr id="55343" name="Text Box 76"/>
              <p:cNvSpPr txBox="1">
                <a:spLocks noChangeArrowheads="1"/>
              </p:cNvSpPr>
              <p:nvPr/>
            </p:nvSpPr>
            <p:spPr bwMode="auto">
              <a:xfrm>
                <a:off x="3503" y="3503"/>
                <a:ext cx="380"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1/U</a:t>
                </a:r>
              </a:p>
            </p:txBody>
          </p:sp>
          <p:sp>
            <p:nvSpPr>
              <p:cNvPr id="55344" name="Text Box 77"/>
              <p:cNvSpPr txBox="1">
                <a:spLocks noChangeArrowheads="1"/>
              </p:cNvSpPr>
              <p:nvPr/>
            </p:nvSpPr>
            <p:spPr bwMode="auto">
              <a:xfrm>
                <a:off x="2304"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grpSp>
      </p:grpSp>
      <p:grpSp>
        <p:nvGrpSpPr>
          <p:cNvPr id="55302" name="Group 78"/>
          <p:cNvGrpSpPr>
            <a:grpSpLocks/>
          </p:cNvGrpSpPr>
          <p:nvPr/>
        </p:nvGrpSpPr>
        <p:grpSpPr bwMode="auto">
          <a:xfrm>
            <a:off x="6399212" y="3962401"/>
            <a:ext cx="2590800" cy="2130425"/>
            <a:chOff x="2160" y="2352"/>
            <a:chExt cx="1824" cy="1682"/>
          </a:xfrm>
        </p:grpSpPr>
        <p:grpSp>
          <p:nvGrpSpPr>
            <p:cNvPr id="55314" name="Group 79"/>
            <p:cNvGrpSpPr>
              <a:grpSpLocks/>
            </p:cNvGrpSpPr>
            <p:nvPr/>
          </p:nvGrpSpPr>
          <p:grpSpPr bwMode="auto">
            <a:xfrm>
              <a:off x="2160" y="2352"/>
              <a:ext cx="1824" cy="1682"/>
              <a:chOff x="2160" y="2352"/>
              <a:chExt cx="1824" cy="1682"/>
            </a:xfrm>
          </p:grpSpPr>
          <p:grpSp>
            <p:nvGrpSpPr>
              <p:cNvPr id="55321" name="Group 80"/>
              <p:cNvGrpSpPr>
                <a:grpSpLocks/>
              </p:cNvGrpSpPr>
              <p:nvPr/>
            </p:nvGrpSpPr>
            <p:grpSpPr bwMode="auto">
              <a:xfrm>
                <a:off x="2928" y="3696"/>
                <a:ext cx="336" cy="338"/>
                <a:chOff x="1152" y="2304"/>
                <a:chExt cx="336" cy="338"/>
              </a:xfrm>
            </p:grpSpPr>
            <p:sp>
              <p:nvSpPr>
                <p:cNvPr id="55336" name="Oval 81"/>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7" name="Text Box 82"/>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22" name="Group 83"/>
              <p:cNvGrpSpPr>
                <a:grpSpLocks/>
              </p:cNvGrpSpPr>
              <p:nvPr/>
            </p:nvGrpSpPr>
            <p:grpSpPr bwMode="auto">
              <a:xfrm>
                <a:off x="2928" y="2352"/>
                <a:ext cx="336" cy="339"/>
                <a:chOff x="672" y="2688"/>
                <a:chExt cx="336" cy="339"/>
              </a:xfrm>
            </p:grpSpPr>
            <p:sp>
              <p:nvSpPr>
                <p:cNvPr id="55334" name="Oval 84"/>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5" name="Text Box 85"/>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23" name="Group 86"/>
              <p:cNvGrpSpPr>
                <a:grpSpLocks/>
              </p:cNvGrpSpPr>
              <p:nvPr/>
            </p:nvGrpSpPr>
            <p:grpSpPr bwMode="auto">
              <a:xfrm>
                <a:off x="2160" y="3024"/>
                <a:ext cx="336" cy="337"/>
                <a:chOff x="192" y="2784"/>
                <a:chExt cx="336" cy="337"/>
              </a:xfrm>
            </p:grpSpPr>
            <p:sp>
              <p:nvSpPr>
                <p:cNvPr id="55332" name="Oval 87"/>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3" name="Text Box 88"/>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24" name="Group 89"/>
              <p:cNvGrpSpPr>
                <a:grpSpLocks/>
              </p:cNvGrpSpPr>
              <p:nvPr/>
            </p:nvGrpSpPr>
            <p:grpSpPr bwMode="auto">
              <a:xfrm>
                <a:off x="3648" y="3024"/>
                <a:ext cx="336" cy="337"/>
                <a:chOff x="1536" y="2784"/>
                <a:chExt cx="336" cy="337"/>
              </a:xfrm>
            </p:grpSpPr>
            <p:sp>
              <p:nvSpPr>
                <p:cNvPr id="55330" name="Oval 90"/>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1" name="Text Box 91"/>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25" name="Line 92"/>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6" name="Line 93"/>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7" name="Line 94"/>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8" name="Line 95"/>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9" name="Line 96"/>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15" name="Group 97"/>
            <p:cNvGrpSpPr>
              <a:grpSpLocks/>
            </p:cNvGrpSpPr>
            <p:nvPr/>
          </p:nvGrpSpPr>
          <p:grpSpPr bwMode="auto">
            <a:xfrm>
              <a:off x="2304" y="2544"/>
              <a:ext cx="1579" cy="1249"/>
              <a:chOff x="2304" y="2544"/>
              <a:chExt cx="1579" cy="1249"/>
            </a:xfrm>
          </p:grpSpPr>
          <p:sp>
            <p:nvSpPr>
              <p:cNvPr id="55316" name="Text Box 98"/>
              <p:cNvSpPr txBox="1">
                <a:spLocks noChangeArrowheads="1"/>
              </p:cNvSpPr>
              <p:nvPr/>
            </p:nvSpPr>
            <p:spPr bwMode="auto">
              <a:xfrm>
                <a:off x="2352" y="254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1/U</a:t>
                </a:r>
              </a:p>
            </p:txBody>
          </p:sp>
          <p:sp>
            <p:nvSpPr>
              <p:cNvPr id="55317" name="Text Box 99"/>
              <p:cNvSpPr txBox="1">
                <a:spLocks noChangeArrowheads="1"/>
              </p:cNvSpPr>
              <p:nvPr/>
            </p:nvSpPr>
            <p:spPr bwMode="auto">
              <a:xfrm>
                <a:off x="3503" y="254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1/U</a:t>
                </a:r>
              </a:p>
            </p:txBody>
          </p:sp>
          <p:sp>
            <p:nvSpPr>
              <p:cNvPr id="55318" name="Text Box 100"/>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5319" name="Text Box 101"/>
              <p:cNvSpPr txBox="1">
                <a:spLocks noChangeArrowheads="1"/>
              </p:cNvSpPr>
              <p:nvPr/>
            </p:nvSpPr>
            <p:spPr bwMode="auto">
              <a:xfrm>
                <a:off x="3503"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1/U</a:t>
                </a:r>
              </a:p>
            </p:txBody>
          </p:sp>
          <p:sp>
            <p:nvSpPr>
              <p:cNvPr id="55320" name="Text Box 102"/>
              <p:cNvSpPr txBox="1">
                <a:spLocks noChangeArrowheads="1"/>
              </p:cNvSpPr>
              <p:nvPr/>
            </p:nvSpPr>
            <p:spPr bwMode="auto">
              <a:xfrm>
                <a:off x="2304" y="3503"/>
                <a:ext cx="380"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1/U</a:t>
                </a:r>
              </a:p>
            </p:txBody>
          </p:sp>
        </p:grpSp>
      </p:grpSp>
      <p:sp>
        <p:nvSpPr>
          <p:cNvPr id="55303" name="Line 103"/>
          <p:cNvSpPr>
            <a:spLocks noChangeShapeType="1"/>
          </p:cNvSpPr>
          <p:nvPr/>
        </p:nvSpPr>
        <p:spPr bwMode="auto">
          <a:xfrm>
            <a:off x="5103812" y="2209800"/>
            <a:ext cx="762000" cy="0"/>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04" name="Line 104"/>
          <p:cNvSpPr>
            <a:spLocks noChangeShapeType="1"/>
          </p:cNvSpPr>
          <p:nvPr/>
        </p:nvSpPr>
        <p:spPr bwMode="auto">
          <a:xfrm flipH="1">
            <a:off x="4799012" y="5029200"/>
            <a:ext cx="457200" cy="0"/>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05" name="Line 105"/>
          <p:cNvSpPr>
            <a:spLocks noChangeShapeType="1"/>
          </p:cNvSpPr>
          <p:nvPr/>
        </p:nvSpPr>
        <p:spPr bwMode="auto">
          <a:xfrm>
            <a:off x="9599612" y="3124200"/>
            <a:ext cx="0" cy="685800"/>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462954" name="Text Box 106"/>
          <p:cNvSpPr txBox="1">
            <a:spLocks noChangeArrowheads="1"/>
          </p:cNvSpPr>
          <p:nvPr/>
        </p:nvSpPr>
        <p:spPr bwMode="auto">
          <a:xfrm>
            <a:off x="4722812" y="2819401"/>
            <a:ext cx="1524000" cy="366713"/>
          </a:xfrm>
          <a:prstGeom prst="rect">
            <a:avLst/>
          </a:prstGeom>
          <a:noFill/>
          <a:ln w="9525">
            <a:noFill/>
            <a:miter lim="800000"/>
            <a:headEnd/>
            <a:tailEnd/>
          </a:ln>
          <a:effec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800" b="1">
                <a:solidFill>
                  <a:srgbClr val="FF3300"/>
                </a:solidFill>
                <a:effectLst>
                  <a:outerShdw blurRad="38100" dist="38100" dir="2700000" algn="tl">
                    <a:srgbClr val="000000"/>
                  </a:outerShdw>
                </a:effectLst>
                <a:latin typeface="Arial" panose="020B0604020202020204" pitchFamily="34" charset="0"/>
              </a:rPr>
              <a:t>1</a:t>
            </a:r>
            <a:r>
              <a:rPr lang="en-US" altLang="en-US" sz="1800" b="1">
                <a:solidFill>
                  <a:srgbClr val="FF3300"/>
                </a:solidFill>
                <a:effectLst>
                  <a:outerShdw blurRad="38100" dist="38100" dir="2700000" algn="tl">
                    <a:srgbClr val="000000"/>
                  </a:outerShdw>
                </a:effectLst>
                <a:latin typeface="Arial" panose="020B0604020202020204" pitchFamily="34" charset="0"/>
                <a:ea typeface="Lucida Grande" pitchFamily="84" charset="0"/>
                <a:cs typeface="Lucida Grande" pitchFamily="84" charset="0"/>
              </a:rPr>
              <a:t>→</a:t>
            </a:r>
            <a:r>
              <a:rPr lang="en-US" altLang="en-US" sz="1800" b="1">
                <a:solidFill>
                  <a:srgbClr val="FF3300"/>
                </a:solidFill>
                <a:effectLst>
                  <a:outerShdw blurRad="38100" dist="38100" dir="2700000" algn="tl">
                    <a:srgbClr val="000000"/>
                  </a:outerShdw>
                </a:effectLst>
                <a:latin typeface="Arial" panose="020B0604020202020204" pitchFamily="34" charset="0"/>
                <a:cs typeface="Arial" panose="020B0604020202020204" pitchFamily="34" charset="0"/>
              </a:rPr>
              <a:t>2</a:t>
            </a:r>
            <a:r>
              <a:rPr lang="en-US" altLang="en-US" sz="1800" b="1">
                <a:solidFill>
                  <a:srgbClr val="FF3300"/>
                </a:solidFill>
                <a:effectLst>
                  <a:outerShdw blurRad="38100" dist="38100" dir="2700000" algn="tl">
                    <a:srgbClr val="000000"/>
                  </a:outerShdw>
                </a:effectLst>
                <a:latin typeface="Arial" panose="020B0604020202020204" pitchFamily="34" charset="0"/>
                <a:ea typeface="Lucida Grande" pitchFamily="84" charset="0"/>
                <a:cs typeface="Lucida Grande" pitchFamily="84" charset="0"/>
              </a:rPr>
              <a:t>→</a:t>
            </a:r>
            <a:r>
              <a:rPr lang="en-US" altLang="en-US" sz="1800" b="1">
                <a:solidFill>
                  <a:srgbClr val="FF3300"/>
                </a:solidFill>
                <a:effectLst>
                  <a:outerShdw blurRad="38100" dist="38100" dir="2700000" algn="tl">
                    <a:srgbClr val="000000"/>
                  </a:outerShdw>
                </a:effectLst>
                <a:latin typeface="Arial" panose="020B0604020202020204" pitchFamily="34" charset="0"/>
              </a:rPr>
              <a:t>4</a:t>
            </a:r>
            <a:r>
              <a:rPr lang="en-US" altLang="en-US" sz="1800" b="1">
                <a:solidFill>
                  <a:srgbClr val="FF3300"/>
                </a:solidFill>
                <a:effectLst>
                  <a:outerShdw blurRad="38100" dist="38100" dir="2700000" algn="tl">
                    <a:srgbClr val="000000"/>
                  </a:outerShdw>
                </a:effectLst>
                <a:latin typeface="Arial" panose="020B0604020202020204" pitchFamily="34" charset="0"/>
                <a:ea typeface="Lucida Grande" pitchFamily="84" charset="0"/>
                <a:cs typeface="Lucida Grande" pitchFamily="84" charset="0"/>
              </a:rPr>
              <a:t>→</a:t>
            </a:r>
            <a:r>
              <a:rPr lang="en-US" altLang="en-US" sz="1800" b="1">
                <a:solidFill>
                  <a:srgbClr val="FF3300"/>
                </a:solidFill>
                <a:effectLst>
                  <a:outerShdw blurRad="38100" dist="38100" dir="2700000" algn="tl">
                    <a:srgbClr val="000000"/>
                  </a:outerShdw>
                </a:effectLst>
                <a:latin typeface="Arial" panose="020B0604020202020204" pitchFamily="34" charset="0"/>
              </a:rPr>
              <a:t>3</a:t>
            </a:r>
          </a:p>
        </p:txBody>
      </p:sp>
      <p:sp>
        <p:nvSpPr>
          <p:cNvPr id="462955" name="Text Box 107"/>
          <p:cNvSpPr txBox="1">
            <a:spLocks noChangeArrowheads="1"/>
          </p:cNvSpPr>
          <p:nvPr/>
        </p:nvSpPr>
        <p:spPr bwMode="auto">
          <a:xfrm>
            <a:off x="7618412" y="3352801"/>
            <a:ext cx="1524000" cy="366713"/>
          </a:xfrm>
          <a:prstGeom prst="rect">
            <a:avLst/>
          </a:prstGeom>
          <a:noFill/>
          <a:ln w="9525">
            <a:noFill/>
            <a:miter lim="800000"/>
            <a:headEnd/>
            <a:tailEnd/>
          </a:ln>
          <a:effec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800" b="1">
                <a:solidFill>
                  <a:srgbClr val="FF3300"/>
                </a:solidFill>
                <a:effectLst>
                  <a:outerShdw blurRad="38100" dist="38100" dir="2700000" algn="tl">
                    <a:srgbClr val="000000"/>
                  </a:outerShdw>
                </a:effectLst>
                <a:latin typeface="Arial" panose="020B0604020202020204" pitchFamily="34" charset="0"/>
              </a:rPr>
              <a:t>1</a:t>
            </a:r>
            <a:r>
              <a:rPr lang="en-US" altLang="en-US" sz="1800" b="1">
                <a:solidFill>
                  <a:srgbClr val="FF3300"/>
                </a:solidFill>
                <a:effectLst>
                  <a:outerShdw blurRad="38100" dist="38100" dir="2700000" algn="tl">
                    <a:srgbClr val="000000"/>
                  </a:outerShdw>
                </a:effectLst>
                <a:latin typeface="Arial" panose="020B0604020202020204" pitchFamily="34" charset="0"/>
                <a:ea typeface="Lucida Grande" pitchFamily="84" charset="0"/>
                <a:cs typeface="Lucida Grande" pitchFamily="84" charset="0"/>
              </a:rPr>
              <a:t>→</a:t>
            </a:r>
            <a:r>
              <a:rPr lang="en-US" altLang="en-US" sz="1800" b="1">
                <a:solidFill>
                  <a:srgbClr val="FF3300"/>
                </a:solidFill>
                <a:effectLst>
                  <a:outerShdw blurRad="38100" dist="38100" dir="2700000" algn="tl">
                    <a:srgbClr val="000000"/>
                  </a:outerShdw>
                </a:effectLst>
                <a:latin typeface="Arial" panose="020B0604020202020204" pitchFamily="34" charset="0"/>
                <a:cs typeface="Arial" panose="020B0604020202020204" pitchFamily="34" charset="0"/>
              </a:rPr>
              <a:t>4</a:t>
            </a:r>
            <a:r>
              <a:rPr lang="en-US" altLang="en-US" sz="1800" b="1">
                <a:solidFill>
                  <a:srgbClr val="FF3300"/>
                </a:solidFill>
                <a:effectLst>
                  <a:outerShdw blurRad="38100" dist="38100" dir="2700000" algn="tl">
                    <a:srgbClr val="000000"/>
                  </a:outerShdw>
                </a:effectLst>
                <a:latin typeface="Arial" panose="020B0604020202020204" pitchFamily="34" charset="0"/>
                <a:ea typeface="Lucida Grande" pitchFamily="84" charset="0"/>
                <a:cs typeface="Lucida Grande" pitchFamily="84" charset="0"/>
              </a:rPr>
              <a:t>←</a:t>
            </a:r>
            <a:r>
              <a:rPr lang="en-US" altLang="en-US" sz="1800" b="1">
                <a:solidFill>
                  <a:srgbClr val="FF3300"/>
                </a:solidFill>
                <a:effectLst>
                  <a:outerShdw blurRad="38100" dist="38100" dir="2700000" algn="tl">
                    <a:srgbClr val="000000"/>
                  </a:outerShdw>
                </a:effectLst>
                <a:latin typeface="Arial" panose="020B0604020202020204" pitchFamily="34" charset="0"/>
                <a:cs typeface="Arial" panose="020B0604020202020204" pitchFamily="34" charset="0"/>
              </a:rPr>
              <a:t>2</a:t>
            </a:r>
            <a:r>
              <a:rPr lang="en-US" altLang="en-US" sz="1800" b="1">
                <a:solidFill>
                  <a:srgbClr val="FF3300"/>
                </a:solidFill>
                <a:effectLst>
                  <a:outerShdw blurRad="38100" dist="38100" dir="2700000" algn="tl">
                    <a:srgbClr val="000000"/>
                  </a:outerShdw>
                </a:effectLst>
                <a:latin typeface="Arial" panose="020B0604020202020204" pitchFamily="34" charset="0"/>
                <a:ea typeface="Lucida Grande" pitchFamily="84" charset="0"/>
                <a:cs typeface="Lucida Grande" pitchFamily="84" charset="0"/>
              </a:rPr>
              <a:t>→</a:t>
            </a:r>
            <a:r>
              <a:rPr lang="en-US" altLang="en-US" sz="1800" b="1">
                <a:solidFill>
                  <a:srgbClr val="FF3300"/>
                </a:solidFill>
                <a:effectLst>
                  <a:outerShdw blurRad="38100" dist="38100" dir="2700000" algn="tl">
                    <a:srgbClr val="000000"/>
                  </a:outerShdw>
                </a:effectLst>
                <a:latin typeface="Arial" panose="020B0604020202020204" pitchFamily="34" charset="0"/>
              </a:rPr>
              <a:t>3</a:t>
            </a:r>
          </a:p>
        </p:txBody>
      </p:sp>
      <p:sp>
        <p:nvSpPr>
          <p:cNvPr id="462956" name="Text Box 108"/>
          <p:cNvSpPr txBox="1">
            <a:spLocks noChangeArrowheads="1"/>
          </p:cNvSpPr>
          <p:nvPr/>
        </p:nvSpPr>
        <p:spPr bwMode="auto">
          <a:xfrm>
            <a:off x="9294812" y="2057401"/>
            <a:ext cx="596900" cy="366713"/>
          </a:xfrm>
          <a:prstGeom prst="rect">
            <a:avLst/>
          </a:prstGeom>
          <a:noFill/>
          <a:ln w="9525">
            <a:noFill/>
            <a:miter lim="800000"/>
            <a:headEnd/>
            <a:tailEnd/>
          </a:ln>
          <a:effectLst/>
        </p:spPr>
        <p:txBody>
          <a:bodyPr wrap="none">
            <a:spAutoFit/>
          </a:bodyPr>
          <a:lstStyle/>
          <a:p>
            <a:pPr algn="l" eaLnBrk="1" hangingPunct="1">
              <a:defRPr/>
            </a:pPr>
            <a:r>
              <a:rPr lang="en-US" b="1">
                <a:solidFill>
                  <a:srgbClr val="00CC00"/>
                </a:solidFill>
                <a:effectLst>
                  <a:outerShdw blurRad="38100" dist="38100" dir="2700000" algn="tl">
                    <a:srgbClr val="000000"/>
                  </a:outerShdw>
                </a:effectLst>
                <a:latin typeface="Arial" charset="0"/>
              </a:rPr>
              <a:t>V=1</a:t>
            </a:r>
          </a:p>
        </p:txBody>
      </p:sp>
      <p:sp>
        <p:nvSpPr>
          <p:cNvPr id="462957" name="Text Box 109"/>
          <p:cNvSpPr txBox="1">
            <a:spLocks noChangeArrowheads="1"/>
          </p:cNvSpPr>
          <p:nvPr/>
        </p:nvSpPr>
        <p:spPr bwMode="auto">
          <a:xfrm>
            <a:off x="9371012" y="4800601"/>
            <a:ext cx="596900" cy="366713"/>
          </a:xfrm>
          <a:prstGeom prst="rect">
            <a:avLst/>
          </a:prstGeom>
          <a:noFill/>
          <a:ln w="9525">
            <a:noFill/>
            <a:miter lim="800000"/>
            <a:headEnd/>
            <a:tailEnd/>
          </a:ln>
          <a:effectLst/>
        </p:spPr>
        <p:txBody>
          <a:bodyPr wrap="none">
            <a:spAutoFit/>
          </a:bodyPr>
          <a:lstStyle/>
          <a:p>
            <a:pPr algn="l" eaLnBrk="1" hangingPunct="1">
              <a:defRPr/>
            </a:pPr>
            <a:r>
              <a:rPr lang="en-US" b="1">
                <a:solidFill>
                  <a:srgbClr val="00CC00"/>
                </a:solidFill>
                <a:effectLst>
                  <a:outerShdw blurRad="38100" dist="38100" dir="2700000" algn="tl">
                    <a:srgbClr val="000000"/>
                  </a:outerShdw>
                </a:effectLst>
                <a:latin typeface="Arial" charset="0"/>
              </a:rPr>
              <a:t>V=2</a:t>
            </a:r>
          </a:p>
        </p:txBody>
      </p:sp>
      <p:sp>
        <p:nvSpPr>
          <p:cNvPr id="462958" name="Text Box 110"/>
          <p:cNvSpPr txBox="1">
            <a:spLocks noChangeArrowheads="1"/>
          </p:cNvSpPr>
          <p:nvPr/>
        </p:nvSpPr>
        <p:spPr bwMode="auto">
          <a:xfrm>
            <a:off x="4722812" y="4495801"/>
            <a:ext cx="762000" cy="366713"/>
          </a:xfrm>
          <a:prstGeom prst="rect">
            <a:avLst/>
          </a:prstGeom>
          <a:noFill/>
          <a:ln w="9525">
            <a:noFill/>
            <a:miter lim="800000"/>
            <a:headEnd/>
            <a:tailEnd/>
          </a:ln>
          <a:effectLst/>
        </p:spPr>
        <p:txBody>
          <a:bodyPr wrap="none">
            <a:spAutoFit/>
          </a:bodyPr>
          <a:lstStyle/>
          <a:p>
            <a:pPr algn="l" eaLnBrk="1" hangingPunct="1">
              <a:defRPr/>
            </a:pPr>
            <a:r>
              <a:rPr lang="en-US" b="1">
                <a:solidFill>
                  <a:srgbClr val="00CC00"/>
                </a:solidFill>
                <a:effectLst>
                  <a:outerShdw blurRad="38100" dist="38100" dir="2700000" algn="tl">
                    <a:srgbClr val="000000"/>
                  </a:outerShdw>
                </a:effectLst>
                <a:latin typeface="Arial" charset="0"/>
              </a:rPr>
              <a:t>V=2U</a:t>
            </a:r>
          </a:p>
        </p:txBody>
      </p:sp>
      <p:sp>
        <p:nvSpPr>
          <p:cNvPr id="55311" name="Line 111"/>
          <p:cNvSpPr>
            <a:spLocks noChangeShapeType="1"/>
          </p:cNvSpPr>
          <p:nvPr/>
        </p:nvSpPr>
        <p:spPr bwMode="auto">
          <a:xfrm flipH="1">
            <a:off x="5865812" y="5029200"/>
            <a:ext cx="457200" cy="0"/>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12" name="Text Box 112"/>
          <p:cNvSpPr txBox="1">
            <a:spLocks noChangeArrowheads="1"/>
          </p:cNvSpPr>
          <p:nvPr/>
        </p:nvSpPr>
        <p:spPr bwMode="auto">
          <a:xfrm>
            <a:off x="5240338" y="4811713"/>
            <a:ext cx="777875"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600">
                <a:latin typeface="Arial" panose="020B0604020202020204" pitchFamily="34" charset="0"/>
                <a:ea typeface="Lucida Grande" pitchFamily="84" charset="0"/>
                <a:cs typeface="Lucida Grande" pitchFamily="84" charset="0"/>
              </a:rPr>
              <a:t>●</a:t>
            </a:r>
            <a:r>
              <a:rPr lang="en-US" altLang="en-US" sz="1800">
                <a:latin typeface="Arial" panose="020B0604020202020204" pitchFamily="34" charset="0"/>
                <a:cs typeface="Arial" panose="020B0604020202020204" pitchFamily="34" charset="0"/>
              </a:rPr>
              <a:t> </a:t>
            </a:r>
            <a:r>
              <a:rPr lang="en-US" altLang="en-US" sz="1600">
                <a:latin typeface="Arial" panose="020B0604020202020204" pitchFamily="34" charset="0"/>
                <a:ea typeface="Lucida Grande" pitchFamily="84" charset="0"/>
                <a:cs typeface="Lucida Grande" pitchFamily="84" charset="0"/>
              </a:rPr>
              <a:t>●</a:t>
            </a:r>
            <a:r>
              <a:rPr lang="en-US" altLang="en-US" sz="1600">
                <a:latin typeface="Arial" panose="020B0604020202020204" pitchFamily="34" charset="0"/>
              </a:rPr>
              <a:t> </a:t>
            </a:r>
            <a:r>
              <a:rPr lang="en-US" altLang="en-US" sz="1600">
                <a:latin typeface="Arial" panose="020B0604020202020204" pitchFamily="34" charset="0"/>
                <a:ea typeface="Lucida Grande" pitchFamily="84" charset="0"/>
                <a:cs typeface="Lucida Grande" pitchFamily="84" charset="0"/>
              </a:rPr>
              <a:t>●</a:t>
            </a:r>
            <a:endParaRPr lang="en-US" altLang="en-US" sz="1600">
              <a:latin typeface="Arial" panose="020B0604020202020204" pitchFamily="34" charset="0"/>
            </a:endParaRPr>
          </a:p>
        </p:txBody>
      </p:sp>
      <p:sp>
        <p:nvSpPr>
          <p:cNvPr id="462961" name="Text Box 113"/>
          <p:cNvSpPr txBox="1">
            <a:spLocks noChangeArrowheads="1"/>
          </p:cNvSpPr>
          <p:nvPr/>
        </p:nvSpPr>
        <p:spPr bwMode="auto">
          <a:xfrm>
            <a:off x="3732212" y="5943600"/>
            <a:ext cx="3657600" cy="641350"/>
          </a:xfrm>
          <a:prstGeom prst="rect">
            <a:avLst/>
          </a:prstGeom>
          <a:noFill/>
          <a:ln w="9525">
            <a:noFill/>
            <a:miter lim="800000"/>
            <a:headEnd/>
            <a:tailEnd/>
          </a:ln>
          <a:effectLst/>
        </p:spPr>
        <p:txBody>
          <a:bodyPr>
            <a:spAutoFit/>
          </a:bodyPr>
          <a:lstStyle/>
          <a:p>
            <a:pPr algn="l" eaLnBrk="1" hangingPunct="1">
              <a:spcBef>
                <a:spcPct val="50000"/>
              </a:spcBef>
              <a:defRPr/>
            </a:pPr>
            <a:r>
              <a:rPr lang="en-US" b="1">
                <a:effectLst>
                  <a:outerShdw blurRad="38100" dist="38100" dir="2700000" algn="tl">
                    <a:srgbClr val="000000"/>
                  </a:outerShdw>
                </a:effectLst>
                <a:latin typeface="Arial" charset="0"/>
              </a:rPr>
              <a:t>Requires 2U iterations to reach maximum flow of value 2U</a:t>
            </a:r>
          </a:p>
        </p:txBody>
      </p:sp>
      <p:pic>
        <p:nvPicPr>
          <p:cNvPr id="6" name="Audio 5">
            <a:hlinkClick r:id="" action="ppaction://media"/>
            <a:extLst>
              <a:ext uri="{FF2B5EF4-FFF2-40B4-BE49-F238E27FC236}">
                <a16:creationId xmlns:a16="http://schemas.microsoft.com/office/drawing/2014/main" id="{648D0F26-A685-C747-8571-0DAFD5BA141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734282077"/>
      </p:ext>
    </p:extLst>
  </p:cSld>
  <p:clrMapOvr>
    <a:masterClrMapping/>
  </p:clrMapOvr>
  <mc:AlternateContent xmlns:mc="http://schemas.openxmlformats.org/markup-compatibility/2006">
    <mc:Choice xmlns:p14="http://schemas.microsoft.com/office/powerpoint/2010/main" Requires="p14">
      <p:transition spd="med" p14:dur="700" advTm="128046">
        <p:fade/>
      </p:transition>
    </mc:Choice>
    <mc:Fallback>
      <p:transition spd="med" advTm="1280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793210" y="372724"/>
            <a:ext cx="9550405" cy="533400"/>
          </a:xfrm>
        </p:spPr>
        <p:txBody>
          <a:bodyPr>
            <a:noAutofit/>
          </a:bodyPr>
          <a:lstStyle/>
          <a:p>
            <a:pPr>
              <a:defRPr/>
            </a:pPr>
            <a:r>
              <a:rPr lang="en-US" dirty="0"/>
              <a:t>A Different Sequence of Augmenting Paths</a:t>
            </a:r>
          </a:p>
        </p:txBody>
      </p:sp>
      <p:sp>
        <p:nvSpPr>
          <p:cNvPr id="461827" name="Rectangle 3"/>
          <p:cNvSpPr>
            <a:spLocks noGrp="1" noChangeArrowheads="1"/>
          </p:cNvSpPr>
          <p:nvPr>
            <p:ph type="body" idx="1"/>
          </p:nvPr>
        </p:nvSpPr>
        <p:spPr>
          <a:xfrm>
            <a:off x="2132012" y="1219200"/>
            <a:ext cx="8305800" cy="5257800"/>
          </a:xfrm>
        </p:spPr>
        <p:txBody>
          <a:bodyPr/>
          <a:lstStyle/>
          <a:p>
            <a:pPr marL="406400" indent="-406400">
              <a:buNone/>
              <a:defRPr/>
            </a:pPr>
            <a:endParaRPr lang="en-US" dirty="0"/>
          </a:p>
          <a:p>
            <a:pPr marL="806450" lvl="1">
              <a:buNone/>
              <a:defRPr/>
            </a:pPr>
            <a:endParaRPr lang="en-US" b="0" i="1" dirty="0"/>
          </a:p>
          <a:p>
            <a:pPr marL="806450" lvl="1">
              <a:buNone/>
              <a:defRPr/>
            </a:pPr>
            <a:endParaRPr lang="en-US" b="0" i="1" dirty="0"/>
          </a:p>
          <a:p>
            <a:pPr marL="806450" lvl="1">
              <a:buNone/>
              <a:defRPr/>
            </a:pPr>
            <a:endParaRPr lang="en-US" b="0" i="1" dirty="0"/>
          </a:p>
          <a:p>
            <a:pPr marL="806450" lvl="1">
              <a:buNone/>
              <a:defRPr/>
            </a:pPr>
            <a:endParaRPr lang="en-US" b="0" i="1" dirty="0"/>
          </a:p>
          <a:p>
            <a:pPr marL="806450" lvl="1">
              <a:buNone/>
              <a:defRPr/>
            </a:pPr>
            <a:endParaRPr lang="en-US" b="0" i="1" dirty="0"/>
          </a:p>
          <a:p>
            <a:pPr marL="806450" lvl="1">
              <a:buNone/>
              <a:defRPr/>
            </a:pPr>
            <a:endParaRPr lang="en-US" b="0" i="1" dirty="0"/>
          </a:p>
          <a:p>
            <a:pPr marL="806450" lvl="1">
              <a:buNone/>
              <a:defRPr/>
            </a:pPr>
            <a:endParaRPr lang="en-US" b="0" i="1" dirty="0"/>
          </a:p>
          <a:p>
            <a:pPr marL="806450" lvl="1">
              <a:buNone/>
              <a:defRPr/>
            </a:pPr>
            <a:endParaRPr lang="en-US" b="0" i="1" dirty="0"/>
          </a:p>
          <a:p>
            <a:pPr marL="806450" lvl="1">
              <a:buNone/>
              <a:defRPr/>
            </a:pPr>
            <a:endParaRPr lang="en-US" b="0" i="1" dirty="0"/>
          </a:p>
          <a:p>
            <a:pPr marL="806450" lvl="1">
              <a:buNone/>
              <a:defRPr/>
            </a:pPr>
            <a:r>
              <a:rPr lang="en-US" b="0" dirty="0">
                <a:solidFill>
                  <a:schemeClr val="tx1"/>
                </a:solidFill>
              </a:rPr>
              <a:t>                                                               Maximum flow = U+U=2U</a:t>
            </a:r>
          </a:p>
        </p:txBody>
      </p:sp>
      <p:grpSp>
        <p:nvGrpSpPr>
          <p:cNvPr id="54276" name="Group 4"/>
          <p:cNvGrpSpPr>
            <a:grpSpLocks/>
          </p:cNvGrpSpPr>
          <p:nvPr/>
        </p:nvGrpSpPr>
        <p:grpSpPr bwMode="auto">
          <a:xfrm>
            <a:off x="2010620" y="2155300"/>
            <a:ext cx="2533206" cy="2286000"/>
            <a:chOff x="2160" y="2352"/>
            <a:chExt cx="1824" cy="1680"/>
          </a:xfrm>
        </p:grpSpPr>
        <p:grpSp>
          <p:nvGrpSpPr>
            <p:cNvPr id="54278" name="Group 5"/>
            <p:cNvGrpSpPr>
              <a:grpSpLocks/>
            </p:cNvGrpSpPr>
            <p:nvPr/>
          </p:nvGrpSpPr>
          <p:grpSpPr bwMode="auto">
            <a:xfrm>
              <a:off x="2160" y="2352"/>
              <a:ext cx="1824" cy="1680"/>
              <a:chOff x="2160" y="2352"/>
              <a:chExt cx="1824" cy="1680"/>
            </a:xfrm>
          </p:grpSpPr>
          <p:grpSp>
            <p:nvGrpSpPr>
              <p:cNvPr id="54285" name="Group 6"/>
              <p:cNvGrpSpPr>
                <a:grpSpLocks/>
              </p:cNvGrpSpPr>
              <p:nvPr/>
            </p:nvGrpSpPr>
            <p:grpSpPr bwMode="auto">
              <a:xfrm>
                <a:off x="2928" y="3696"/>
                <a:ext cx="336" cy="336"/>
                <a:chOff x="1152" y="2304"/>
                <a:chExt cx="336" cy="336"/>
              </a:xfrm>
            </p:grpSpPr>
            <p:sp>
              <p:nvSpPr>
                <p:cNvPr id="54300" name="Oval 7"/>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4301" name="Text Box 8"/>
                <p:cNvSpPr txBox="1">
                  <a:spLocks noChangeArrowheads="1"/>
                </p:cNvSpPr>
                <p:nvPr/>
              </p:nvSpPr>
              <p:spPr bwMode="auto">
                <a:xfrm>
                  <a:off x="1200" y="2352"/>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4286" name="Group 9"/>
              <p:cNvGrpSpPr>
                <a:grpSpLocks/>
              </p:cNvGrpSpPr>
              <p:nvPr/>
            </p:nvGrpSpPr>
            <p:grpSpPr bwMode="auto">
              <a:xfrm>
                <a:off x="2928" y="2352"/>
                <a:ext cx="336" cy="336"/>
                <a:chOff x="672" y="2688"/>
                <a:chExt cx="336" cy="336"/>
              </a:xfrm>
            </p:grpSpPr>
            <p:sp>
              <p:nvSpPr>
                <p:cNvPr id="54298" name="Oval 10"/>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4299" name="Text Box 11"/>
                <p:cNvSpPr txBox="1">
                  <a:spLocks noChangeArrowheads="1"/>
                </p:cNvSpPr>
                <p:nvPr/>
              </p:nvSpPr>
              <p:spPr bwMode="auto">
                <a:xfrm>
                  <a:off x="720" y="2736"/>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4287" name="Group 12"/>
              <p:cNvGrpSpPr>
                <a:grpSpLocks/>
              </p:cNvGrpSpPr>
              <p:nvPr/>
            </p:nvGrpSpPr>
            <p:grpSpPr bwMode="auto">
              <a:xfrm>
                <a:off x="2160" y="3024"/>
                <a:ext cx="336" cy="336"/>
                <a:chOff x="192" y="2784"/>
                <a:chExt cx="336" cy="336"/>
              </a:xfrm>
            </p:grpSpPr>
            <p:sp>
              <p:nvSpPr>
                <p:cNvPr id="54296" name="Oval 13"/>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4297" name="Text Box 14"/>
                <p:cNvSpPr txBox="1">
                  <a:spLocks noChangeArrowheads="1"/>
                </p:cNvSpPr>
                <p:nvPr/>
              </p:nvSpPr>
              <p:spPr bwMode="auto">
                <a:xfrm>
                  <a:off x="240" y="2832"/>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4288" name="Group 15"/>
              <p:cNvGrpSpPr>
                <a:grpSpLocks/>
              </p:cNvGrpSpPr>
              <p:nvPr/>
            </p:nvGrpSpPr>
            <p:grpSpPr bwMode="auto">
              <a:xfrm>
                <a:off x="3648" y="3024"/>
                <a:ext cx="336" cy="336"/>
                <a:chOff x="1536" y="2784"/>
                <a:chExt cx="336" cy="336"/>
              </a:xfrm>
            </p:grpSpPr>
            <p:sp>
              <p:nvSpPr>
                <p:cNvPr id="54294" name="Oval 16"/>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4295" name="Text Box 17"/>
                <p:cNvSpPr txBox="1">
                  <a:spLocks noChangeArrowheads="1"/>
                </p:cNvSpPr>
                <p:nvPr/>
              </p:nvSpPr>
              <p:spPr bwMode="auto">
                <a:xfrm>
                  <a:off x="1584" y="2832"/>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4289" name="Line 18"/>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4290" name="Line 19"/>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4291" name="Line 20"/>
              <p:cNvSpPr>
                <a:spLocks noChangeShapeType="1"/>
              </p:cNvSpPr>
              <p:nvPr/>
            </p:nvSpPr>
            <p:spPr bwMode="auto">
              <a:xfrm flipV="1">
                <a:off x="2400" y="2592"/>
                <a:ext cx="528" cy="432"/>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4292" name="Line 21"/>
              <p:cNvSpPr>
                <a:spLocks noChangeShapeType="1"/>
              </p:cNvSpPr>
              <p:nvPr/>
            </p:nvSpPr>
            <p:spPr bwMode="auto">
              <a:xfrm>
                <a:off x="3264" y="2592"/>
                <a:ext cx="480" cy="432"/>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4293" name="Line 22"/>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4279" name="Group 23"/>
            <p:cNvGrpSpPr>
              <a:grpSpLocks/>
            </p:cNvGrpSpPr>
            <p:nvPr/>
          </p:nvGrpSpPr>
          <p:grpSpPr bwMode="auto">
            <a:xfrm>
              <a:off x="2304" y="2544"/>
              <a:ext cx="1592" cy="1231"/>
              <a:chOff x="2304" y="2544"/>
              <a:chExt cx="1592" cy="1231"/>
            </a:xfrm>
          </p:grpSpPr>
          <p:sp>
            <p:nvSpPr>
              <p:cNvPr id="54280" name="Text Box 24"/>
              <p:cNvSpPr txBox="1">
                <a:spLocks noChangeArrowheads="1"/>
              </p:cNvSpPr>
              <p:nvPr/>
            </p:nvSpPr>
            <p:spPr bwMode="auto">
              <a:xfrm>
                <a:off x="2352" y="2544"/>
                <a:ext cx="392"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4281" name="Text Box 25"/>
              <p:cNvSpPr txBox="1">
                <a:spLocks noChangeArrowheads="1"/>
              </p:cNvSpPr>
              <p:nvPr/>
            </p:nvSpPr>
            <p:spPr bwMode="auto">
              <a:xfrm>
                <a:off x="3504" y="2544"/>
                <a:ext cx="392"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4282" name="Text Box 26"/>
              <p:cNvSpPr txBox="1">
                <a:spLocks noChangeArrowheads="1"/>
              </p:cNvSpPr>
              <p:nvPr/>
            </p:nvSpPr>
            <p:spPr bwMode="auto">
              <a:xfrm>
                <a:off x="3120" y="3024"/>
                <a:ext cx="364"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4283" name="Text Box 27"/>
              <p:cNvSpPr txBox="1">
                <a:spLocks noChangeArrowheads="1"/>
              </p:cNvSpPr>
              <p:nvPr/>
            </p:nvSpPr>
            <p:spPr bwMode="auto">
              <a:xfrm>
                <a:off x="3504" y="3504"/>
                <a:ext cx="392"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4284" name="Text Box 28"/>
              <p:cNvSpPr txBox="1">
                <a:spLocks noChangeArrowheads="1"/>
              </p:cNvSpPr>
              <p:nvPr/>
            </p:nvSpPr>
            <p:spPr bwMode="auto">
              <a:xfrm>
                <a:off x="2304" y="3504"/>
                <a:ext cx="392"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grpSp>
      </p:grpSp>
      <p:grpSp>
        <p:nvGrpSpPr>
          <p:cNvPr id="55" name="Group 4"/>
          <p:cNvGrpSpPr>
            <a:grpSpLocks/>
          </p:cNvGrpSpPr>
          <p:nvPr/>
        </p:nvGrpSpPr>
        <p:grpSpPr bwMode="auto">
          <a:xfrm>
            <a:off x="7481611" y="2143052"/>
            <a:ext cx="2533206" cy="2286000"/>
            <a:chOff x="2160" y="2352"/>
            <a:chExt cx="1824" cy="1680"/>
          </a:xfrm>
        </p:grpSpPr>
        <p:grpSp>
          <p:nvGrpSpPr>
            <p:cNvPr id="56" name="Group 5"/>
            <p:cNvGrpSpPr>
              <a:grpSpLocks/>
            </p:cNvGrpSpPr>
            <p:nvPr/>
          </p:nvGrpSpPr>
          <p:grpSpPr bwMode="auto">
            <a:xfrm>
              <a:off x="2160" y="2352"/>
              <a:ext cx="1824" cy="1680"/>
              <a:chOff x="2160" y="2352"/>
              <a:chExt cx="1824" cy="1680"/>
            </a:xfrm>
          </p:grpSpPr>
          <p:grpSp>
            <p:nvGrpSpPr>
              <p:cNvPr id="63" name="Group 6"/>
              <p:cNvGrpSpPr>
                <a:grpSpLocks/>
              </p:cNvGrpSpPr>
              <p:nvPr/>
            </p:nvGrpSpPr>
            <p:grpSpPr bwMode="auto">
              <a:xfrm>
                <a:off x="2928" y="3696"/>
                <a:ext cx="336" cy="336"/>
                <a:chOff x="1152" y="2304"/>
                <a:chExt cx="336" cy="336"/>
              </a:xfrm>
            </p:grpSpPr>
            <p:sp>
              <p:nvSpPr>
                <p:cNvPr id="78" name="Oval 7"/>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79" name="Text Box 8"/>
                <p:cNvSpPr txBox="1">
                  <a:spLocks noChangeArrowheads="1"/>
                </p:cNvSpPr>
                <p:nvPr/>
              </p:nvSpPr>
              <p:spPr bwMode="auto">
                <a:xfrm>
                  <a:off x="1200" y="2352"/>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64" name="Group 9"/>
              <p:cNvGrpSpPr>
                <a:grpSpLocks/>
              </p:cNvGrpSpPr>
              <p:nvPr/>
            </p:nvGrpSpPr>
            <p:grpSpPr bwMode="auto">
              <a:xfrm>
                <a:off x="2928" y="2352"/>
                <a:ext cx="336" cy="336"/>
                <a:chOff x="672" y="2688"/>
                <a:chExt cx="336" cy="336"/>
              </a:xfrm>
            </p:grpSpPr>
            <p:sp>
              <p:nvSpPr>
                <p:cNvPr id="76" name="Oval 10"/>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77" name="Text Box 11"/>
                <p:cNvSpPr txBox="1">
                  <a:spLocks noChangeArrowheads="1"/>
                </p:cNvSpPr>
                <p:nvPr/>
              </p:nvSpPr>
              <p:spPr bwMode="auto">
                <a:xfrm>
                  <a:off x="720" y="2736"/>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65" name="Group 12"/>
              <p:cNvGrpSpPr>
                <a:grpSpLocks/>
              </p:cNvGrpSpPr>
              <p:nvPr/>
            </p:nvGrpSpPr>
            <p:grpSpPr bwMode="auto">
              <a:xfrm>
                <a:off x="2160" y="3024"/>
                <a:ext cx="336" cy="336"/>
                <a:chOff x="192" y="2784"/>
                <a:chExt cx="336" cy="336"/>
              </a:xfrm>
            </p:grpSpPr>
            <p:sp>
              <p:nvSpPr>
                <p:cNvPr id="74" name="Oval 13"/>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75" name="Text Box 14"/>
                <p:cNvSpPr txBox="1">
                  <a:spLocks noChangeArrowheads="1"/>
                </p:cNvSpPr>
                <p:nvPr/>
              </p:nvSpPr>
              <p:spPr bwMode="auto">
                <a:xfrm>
                  <a:off x="240" y="2832"/>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66" name="Group 15"/>
              <p:cNvGrpSpPr>
                <a:grpSpLocks/>
              </p:cNvGrpSpPr>
              <p:nvPr/>
            </p:nvGrpSpPr>
            <p:grpSpPr bwMode="auto">
              <a:xfrm>
                <a:off x="3648" y="3024"/>
                <a:ext cx="336" cy="336"/>
                <a:chOff x="1536" y="2784"/>
                <a:chExt cx="336" cy="336"/>
              </a:xfrm>
            </p:grpSpPr>
            <p:sp>
              <p:nvSpPr>
                <p:cNvPr id="72" name="Oval 16"/>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73" name="Text Box 17"/>
                <p:cNvSpPr txBox="1">
                  <a:spLocks noChangeArrowheads="1"/>
                </p:cNvSpPr>
                <p:nvPr/>
              </p:nvSpPr>
              <p:spPr bwMode="auto">
                <a:xfrm>
                  <a:off x="1584" y="2832"/>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67" name="Line 18"/>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8" name="Line 19"/>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9" name="Line 20"/>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70" name="Line 21"/>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71" name="Line 22"/>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7" name="Group 23"/>
            <p:cNvGrpSpPr>
              <a:grpSpLocks/>
            </p:cNvGrpSpPr>
            <p:nvPr/>
          </p:nvGrpSpPr>
          <p:grpSpPr bwMode="auto">
            <a:xfrm>
              <a:off x="2304" y="2544"/>
              <a:ext cx="1619" cy="1231"/>
              <a:chOff x="2304" y="2544"/>
              <a:chExt cx="1619" cy="1231"/>
            </a:xfrm>
          </p:grpSpPr>
          <p:sp>
            <p:nvSpPr>
              <p:cNvPr id="58" name="Text Box 24"/>
              <p:cNvSpPr txBox="1">
                <a:spLocks noChangeArrowheads="1"/>
              </p:cNvSpPr>
              <p:nvPr/>
            </p:nvSpPr>
            <p:spPr bwMode="auto">
              <a:xfrm>
                <a:off x="2352" y="2544"/>
                <a:ext cx="419"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9" name="Text Box 25"/>
              <p:cNvSpPr txBox="1">
                <a:spLocks noChangeArrowheads="1"/>
              </p:cNvSpPr>
              <p:nvPr/>
            </p:nvSpPr>
            <p:spPr bwMode="auto">
              <a:xfrm>
                <a:off x="3504" y="2544"/>
                <a:ext cx="419"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60" name="Text Box 26"/>
              <p:cNvSpPr txBox="1">
                <a:spLocks noChangeArrowheads="1"/>
              </p:cNvSpPr>
              <p:nvPr/>
            </p:nvSpPr>
            <p:spPr bwMode="auto">
              <a:xfrm>
                <a:off x="3120" y="3024"/>
                <a:ext cx="364"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61" name="Text Box 27"/>
              <p:cNvSpPr txBox="1">
                <a:spLocks noChangeArrowheads="1"/>
              </p:cNvSpPr>
              <p:nvPr/>
            </p:nvSpPr>
            <p:spPr bwMode="auto">
              <a:xfrm>
                <a:off x="3504" y="3504"/>
                <a:ext cx="419"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62" name="Text Box 28"/>
              <p:cNvSpPr txBox="1">
                <a:spLocks noChangeArrowheads="1"/>
              </p:cNvSpPr>
              <p:nvPr/>
            </p:nvSpPr>
            <p:spPr bwMode="auto">
              <a:xfrm>
                <a:off x="2304" y="3504"/>
                <a:ext cx="419"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grpSp>
      </p:grpSp>
      <p:grpSp>
        <p:nvGrpSpPr>
          <p:cNvPr id="80" name="Group 4"/>
          <p:cNvGrpSpPr>
            <a:grpSpLocks/>
          </p:cNvGrpSpPr>
          <p:nvPr/>
        </p:nvGrpSpPr>
        <p:grpSpPr bwMode="auto">
          <a:xfrm>
            <a:off x="4719845" y="2149176"/>
            <a:ext cx="2533206" cy="2286000"/>
            <a:chOff x="2160" y="2352"/>
            <a:chExt cx="1824" cy="1680"/>
          </a:xfrm>
        </p:grpSpPr>
        <p:grpSp>
          <p:nvGrpSpPr>
            <p:cNvPr id="81" name="Group 5"/>
            <p:cNvGrpSpPr>
              <a:grpSpLocks/>
            </p:cNvGrpSpPr>
            <p:nvPr/>
          </p:nvGrpSpPr>
          <p:grpSpPr bwMode="auto">
            <a:xfrm>
              <a:off x="2160" y="2352"/>
              <a:ext cx="1824" cy="1680"/>
              <a:chOff x="2160" y="2352"/>
              <a:chExt cx="1824" cy="1680"/>
            </a:xfrm>
          </p:grpSpPr>
          <p:grpSp>
            <p:nvGrpSpPr>
              <p:cNvPr id="88" name="Group 6"/>
              <p:cNvGrpSpPr>
                <a:grpSpLocks/>
              </p:cNvGrpSpPr>
              <p:nvPr/>
            </p:nvGrpSpPr>
            <p:grpSpPr bwMode="auto">
              <a:xfrm>
                <a:off x="2928" y="3696"/>
                <a:ext cx="336" cy="336"/>
                <a:chOff x="1152" y="2304"/>
                <a:chExt cx="336" cy="336"/>
              </a:xfrm>
            </p:grpSpPr>
            <p:sp>
              <p:nvSpPr>
                <p:cNvPr id="103" name="Oval 7"/>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104" name="Text Box 8"/>
                <p:cNvSpPr txBox="1">
                  <a:spLocks noChangeArrowheads="1"/>
                </p:cNvSpPr>
                <p:nvPr/>
              </p:nvSpPr>
              <p:spPr bwMode="auto">
                <a:xfrm>
                  <a:off x="1200" y="2352"/>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89" name="Group 9"/>
              <p:cNvGrpSpPr>
                <a:grpSpLocks/>
              </p:cNvGrpSpPr>
              <p:nvPr/>
            </p:nvGrpSpPr>
            <p:grpSpPr bwMode="auto">
              <a:xfrm>
                <a:off x="2928" y="2352"/>
                <a:ext cx="336" cy="336"/>
                <a:chOff x="672" y="2688"/>
                <a:chExt cx="336" cy="336"/>
              </a:xfrm>
            </p:grpSpPr>
            <p:sp>
              <p:nvSpPr>
                <p:cNvPr id="101" name="Oval 10"/>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102" name="Text Box 11"/>
                <p:cNvSpPr txBox="1">
                  <a:spLocks noChangeArrowheads="1"/>
                </p:cNvSpPr>
                <p:nvPr/>
              </p:nvSpPr>
              <p:spPr bwMode="auto">
                <a:xfrm>
                  <a:off x="720" y="2736"/>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90" name="Group 12"/>
              <p:cNvGrpSpPr>
                <a:grpSpLocks/>
              </p:cNvGrpSpPr>
              <p:nvPr/>
            </p:nvGrpSpPr>
            <p:grpSpPr bwMode="auto">
              <a:xfrm>
                <a:off x="2160" y="3024"/>
                <a:ext cx="336" cy="336"/>
                <a:chOff x="192" y="2784"/>
                <a:chExt cx="336" cy="336"/>
              </a:xfrm>
            </p:grpSpPr>
            <p:sp>
              <p:nvSpPr>
                <p:cNvPr id="99" name="Oval 13"/>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100" name="Text Box 14"/>
                <p:cNvSpPr txBox="1">
                  <a:spLocks noChangeArrowheads="1"/>
                </p:cNvSpPr>
                <p:nvPr/>
              </p:nvSpPr>
              <p:spPr bwMode="auto">
                <a:xfrm>
                  <a:off x="240" y="2832"/>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91" name="Group 15"/>
              <p:cNvGrpSpPr>
                <a:grpSpLocks/>
              </p:cNvGrpSpPr>
              <p:nvPr/>
            </p:nvGrpSpPr>
            <p:grpSpPr bwMode="auto">
              <a:xfrm>
                <a:off x="3648" y="3024"/>
                <a:ext cx="336" cy="336"/>
                <a:chOff x="1536" y="2784"/>
                <a:chExt cx="336" cy="336"/>
              </a:xfrm>
            </p:grpSpPr>
            <p:sp>
              <p:nvSpPr>
                <p:cNvPr id="97" name="Oval 16"/>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98" name="Text Box 17"/>
                <p:cNvSpPr txBox="1">
                  <a:spLocks noChangeArrowheads="1"/>
                </p:cNvSpPr>
                <p:nvPr/>
              </p:nvSpPr>
              <p:spPr bwMode="auto">
                <a:xfrm>
                  <a:off x="1584" y="2832"/>
                  <a:ext cx="225"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92" name="Line 18"/>
              <p:cNvSpPr>
                <a:spLocks noChangeShapeType="1"/>
              </p:cNvSpPr>
              <p:nvPr/>
            </p:nvSpPr>
            <p:spPr bwMode="auto">
              <a:xfrm>
                <a:off x="2448" y="3312"/>
                <a:ext cx="480" cy="480"/>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93" name="Line 19"/>
              <p:cNvSpPr>
                <a:spLocks noChangeShapeType="1"/>
              </p:cNvSpPr>
              <p:nvPr/>
            </p:nvSpPr>
            <p:spPr bwMode="auto">
              <a:xfrm flipV="1">
                <a:off x="3264" y="3312"/>
                <a:ext cx="432" cy="480"/>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94" name="Line 20"/>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95" name="Line 21"/>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96" name="Line 22"/>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82" name="Group 23"/>
            <p:cNvGrpSpPr>
              <a:grpSpLocks/>
            </p:cNvGrpSpPr>
            <p:nvPr/>
          </p:nvGrpSpPr>
          <p:grpSpPr bwMode="auto">
            <a:xfrm>
              <a:off x="2304" y="2544"/>
              <a:ext cx="1619" cy="1231"/>
              <a:chOff x="2304" y="2544"/>
              <a:chExt cx="1619" cy="1231"/>
            </a:xfrm>
          </p:grpSpPr>
          <p:sp>
            <p:nvSpPr>
              <p:cNvPr id="83" name="Text Box 24"/>
              <p:cNvSpPr txBox="1">
                <a:spLocks noChangeArrowheads="1"/>
              </p:cNvSpPr>
              <p:nvPr/>
            </p:nvSpPr>
            <p:spPr bwMode="auto">
              <a:xfrm>
                <a:off x="2352" y="2544"/>
                <a:ext cx="419"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84" name="Text Box 25"/>
              <p:cNvSpPr txBox="1">
                <a:spLocks noChangeArrowheads="1"/>
              </p:cNvSpPr>
              <p:nvPr/>
            </p:nvSpPr>
            <p:spPr bwMode="auto">
              <a:xfrm>
                <a:off x="3504" y="2544"/>
                <a:ext cx="419"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85" name="Text Box 26"/>
              <p:cNvSpPr txBox="1">
                <a:spLocks noChangeArrowheads="1"/>
              </p:cNvSpPr>
              <p:nvPr/>
            </p:nvSpPr>
            <p:spPr bwMode="auto">
              <a:xfrm>
                <a:off x="3120" y="3024"/>
                <a:ext cx="364"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86" name="Text Box 27"/>
              <p:cNvSpPr txBox="1">
                <a:spLocks noChangeArrowheads="1"/>
              </p:cNvSpPr>
              <p:nvPr/>
            </p:nvSpPr>
            <p:spPr bwMode="auto">
              <a:xfrm>
                <a:off x="3504" y="3504"/>
                <a:ext cx="392"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87" name="Text Box 28"/>
              <p:cNvSpPr txBox="1">
                <a:spLocks noChangeArrowheads="1"/>
              </p:cNvSpPr>
              <p:nvPr/>
            </p:nvSpPr>
            <p:spPr bwMode="auto">
              <a:xfrm>
                <a:off x="2304" y="3504"/>
                <a:ext cx="392" cy="2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grpSp>
      </p:grpSp>
      <p:pic>
        <p:nvPicPr>
          <p:cNvPr id="2" name="Audio 1">
            <a:hlinkClick r:id="" action="ppaction://media"/>
            <a:extLst>
              <a:ext uri="{FF2B5EF4-FFF2-40B4-BE49-F238E27FC236}">
                <a16:creationId xmlns:a16="http://schemas.microsoft.com/office/drawing/2014/main" id="{22537453-58D6-044C-B76D-16F01347B3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585733123"/>
      </p:ext>
    </p:extLst>
  </p:cSld>
  <p:clrMapOvr>
    <a:masterClrMapping/>
  </p:clrMapOvr>
  <mc:AlternateContent xmlns:mc="http://schemas.openxmlformats.org/markup-compatibility/2006">
    <mc:Choice xmlns:p14="http://schemas.microsoft.com/office/powerpoint/2010/main" Requires="p14">
      <p:transition spd="med" p14:dur="700" advTm="64858">
        <p:fade/>
      </p:transition>
    </mc:Choice>
    <mc:Fallback>
      <p:transition spd="med" advTm="648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a:xfrm>
            <a:off x="765820" y="215900"/>
            <a:ext cx="9144001" cy="699863"/>
          </a:xfrm>
        </p:spPr>
        <p:txBody>
          <a:bodyPr/>
          <a:lstStyle/>
          <a:p>
            <a:pPr>
              <a:defRPr/>
            </a:pPr>
            <a:r>
              <a:rPr lang="en-US" dirty="0"/>
              <a:t>Shortest-Augmenting-Path Algorithm</a:t>
            </a:r>
          </a:p>
        </p:txBody>
      </p:sp>
      <p:sp>
        <p:nvSpPr>
          <p:cNvPr id="463875" name="Rectangle 3"/>
          <p:cNvSpPr>
            <a:spLocks noGrp="1" noChangeArrowheads="1"/>
          </p:cNvSpPr>
          <p:nvPr>
            <p:ph type="body" idx="1"/>
          </p:nvPr>
        </p:nvSpPr>
        <p:spPr>
          <a:xfrm>
            <a:off x="765820" y="1052737"/>
            <a:ext cx="10513168" cy="5330527"/>
          </a:xfrm>
        </p:spPr>
        <p:txBody>
          <a:bodyPr/>
          <a:lstStyle/>
          <a:p>
            <a:pPr marL="0" indent="0">
              <a:buNone/>
              <a:defRPr/>
            </a:pPr>
            <a:r>
              <a:rPr lang="en-US" dirty="0"/>
              <a:t>Generate augmenting path with the least number of edges by breadth-first-search (BFS) as follows.</a:t>
            </a:r>
          </a:p>
          <a:p>
            <a:pPr marL="0" indent="0">
              <a:buNone/>
              <a:defRPr/>
            </a:pPr>
            <a:r>
              <a:rPr lang="en-US" dirty="0"/>
              <a:t>Starting at the source, perform BFS traversal  by marking new (unlabeled) vertices with two labels:</a:t>
            </a:r>
          </a:p>
          <a:p>
            <a:pPr lvl="1">
              <a:defRPr/>
            </a:pPr>
            <a:r>
              <a:rPr lang="en-US" sz="2400" dirty="0"/>
              <a:t>first label – indicates the amount of additional material that can be sent from the </a:t>
            </a:r>
            <a:r>
              <a:rPr lang="en-US" sz="2400" i="1" dirty="0"/>
              <a:t>source</a:t>
            </a:r>
            <a:r>
              <a:rPr lang="en-US" sz="2400" dirty="0"/>
              <a:t> to the vertex being labeled</a:t>
            </a:r>
          </a:p>
          <a:p>
            <a:pPr lvl="1">
              <a:defRPr/>
            </a:pPr>
            <a:r>
              <a:rPr lang="en-US" sz="2400" dirty="0"/>
              <a:t>second label – indicates the vertex from which the vertex being labeled was reached, with “+” or  “–”  added to the second label to indicate whether the vertex was reached via a forward or backward edge</a:t>
            </a:r>
            <a:r>
              <a:rPr lang="en-US" sz="2800" dirty="0"/>
              <a:t>.</a:t>
            </a:r>
          </a:p>
          <a:p>
            <a:pPr marL="0" indent="0">
              <a:buNone/>
              <a:defRPr/>
            </a:pPr>
            <a:r>
              <a:rPr lang="en-US" dirty="0"/>
              <a:t>At</a:t>
            </a:r>
            <a:r>
              <a:rPr lang="en-US" sz="3200" dirty="0"/>
              <a:t> </a:t>
            </a:r>
            <a:r>
              <a:rPr lang="en-US" dirty="0"/>
              <a:t>each step, starting at the vertex at the head (front) of the queue to label each unlabeled neighbor, if there is an edge to go through. Then </a:t>
            </a:r>
            <a:r>
              <a:rPr lang="en-US" dirty="0" err="1"/>
              <a:t>dequeue</a:t>
            </a:r>
            <a:r>
              <a:rPr lang="en-US" dirty="0"/>
              <a:t> the head.</a:t>
            </a:r>
          </a:p>
        </p:txBody>
      </p:sp>
      <p:pic>
        <p:nvPicPr>
          <p:cNvPr id="2" name="Audio 1">
            <a:hlinkClick r:id="" action="ppaction://media"/>
            <a:extLst>
              <a:ext uri="{FF2B5EF4-FFF2-40B4-BE49-F238E27FC236}">
                <a16:creationId xmlns:a16="http://schemas.microsoft.com/office/drawing/2014/main" id="{31C77803-2892-EE44-B20E-0974F0E3442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590394257"/>
      </p:ext>
    </p:extLst>
  </p:cSld>
  <p:clrMapOvr>
    <a:masterClrMapping/>
  </p:clrMapOvr>
  <mc:AlternateContent xmlns:mc="http://schemas.openxmlformats.org/markup-compatibility/2006">
    <mc:Choice xmlns:p14="http://schemas.microsoft.com/office/powerpoint/2010/main" Requires="p14">
      <p:transition spd="med" p14:dur="700" advTm="68988">
        <p:fade/>
      </p:transition>
    </mc:Choice>
    <mc:Fallback>
      <p:transition spd="med" advTm="689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898" name="Rectangle 2"/>
          <p:cNvSpPr>
            <a:spLocks noGrp="1" noChangeArrowheads="1"/>
          </p:cNvSpPr>
          <p:nvPr>
            <p:ph type="title"/>
          </p:nvPr>
        </p:nvSpPr>
        <p:spPr>
          <a:xfrm>
            <a:off x="621804" y="224462"/>
            <a:ext cx="9144001" cy="699864"/>
          </a:xfrm>
        </p:spPr>
        <p:txBody>
          <a:bodyPr/>
          <a:lstStyle/>
          <a:p>
            <a:pPr>
              <a:defRPr/>
            </a:pPr>
            <a:r>
              <a:rPr lang="en-US" dirty="0"/>
              <a:t>Vertex Labeling </a:t>
            </a:r>
          </a:p>
        </p:txBody>
      </p:sp>
      <p:sp>
        <p:nvSpPr>
          <p:cNvPr id="464899" name="Rectangle 3"/>
          <p:cNvSpPr>
            <a:spLocks noGrp="1" noChangeArrowheads="1"/>
          </p:cNvSpPr>
          <p:nvPr>
            <p:ph type="body" idx="1"/>
          </p:nvPr>
        </p:nvSpPr>
        <p:spPr>
          <a:xfrm>
            <a:off x="693812" y="1268636"/>
            <a:ext cx="10801199" cy="4967064"/>
          </a:xfrm>
        </p:spPr>
        <p:txBody>
          <a:bodyPr>
            <a:normAutofit/>
          </a:bodyPr>
          <a:lstStyle/>
          <a:p>
            <a:pPr>
              <a:buFont typeface="Monotype Sorts" pitchFamily="2" charset="2"/>
              <a:buChar char="b"/>
              <a:defRPr/>
            </a:pPr>
            <a:r>
              <a:rPr lang="en-US" dirty="0"/>
              <a:t>The source is always labeled with </a:t>
            </a:r>
            <a:r>
              <a:rPr lang="en-US" dirty="0">
                <a:cs typeface="Arial" charset="0"/>
              </a:rPr>
              <a:t>∞,-</a:t>
            </a:r>
          </a:p>
          <a:p>
            <a:pPr>
              <a:buFont typeface="Monotype Sorts" pitchFamily="2" charset="2"/>
              <a:buChar char="b"/>
              <a:defRPr/>
            </a:pPr>
            <a:r>
              <a:rPr lang="en-US" dirty="0">
                <a:cs typeface="Arial" charset="0"/>
              </a:rPr>
              <a:t>The labels of vertex </a:t>
            </a:r>
            <a:r>
              <a:rPr lang="en-US" i="1" dirty="0" err="1">
                <a:cs typeface="Arial" charset="0"/>
              </a:rPr>
              <a:t>i</a:t>
            </a:r>
            <a:r>
              <a:rPr lang="en-US" dirty="0">
                <a:cs typeface="Arial" charset="0"/>
              </a:rPr>
              <a:t> are </a:t>
            </a:r>
            <a:r>
              <a:rPr lang="en-US" i="1" dirty="0" err="1">
                <a:cs typeface="Arial" charset="0"/>
              </a:rPr>
              <a:t>l</a:t>
            </a:r>
            <a:r>
              <a:rPr lang="en-US" i="1" baseline="-25000" dirty="0" err="1">
                <a:cs typeface="Arial" charset="0"/>
              </a:rPr>
              <a:t>i</a:t>
            </a:r>
            <a:r>
              <a:rPr lang="en-US" i="1" dirty="0" err="1">
                <a:cs typeface="Arial" charset="0"/>
              </a:rPr>
              <a:t>,v</a:t>
            </a:r>
            <a:r>
              <a:rPr lang="en-US" baseline="30000" dirty="0">
                <a:cs typeface="Arial" charset="0"/>
              </a:rPr>
              <a:t>+ </a:t>
            </a:r>
            <a:r>
              <a:rPr lang="en-US" dirty="0">
                <a:cs typeface="Arial" charset="0"/>
              </a:rPr>
              <a:t>or </a:t>
            </a:r>
            <a:r>
              <a:rPr lang="en-US" i="1" dirty="0" err="1">
                <a:cs typeface="Arial" charset="0"/>
              </a:rPr>
              <a:t>l</a:t>
            </a:r>
            <a:r>
              <a:rPr lang="en-US" i="1" baseline="-25000" dirty="0" err="1">
                <a:cs typeface="Arial" charset="0"/>
              </a:rPr>
              <a:t>i</a:t>
            </a:r>
            <a:r>
              <a:rPr lang="en-US" i="1" dirty="0" err="1">
                <a:cs typeface="Arial" charset="0"/>
              </a:rPr>
              <a:t>,v</a:t>
            </a:r>
            <a:r>
              <a:rPr lang="en-US" baseline="30000" dirty="0">
                <a:cs typeface="Arial" charset="0"/>
              </a:rPr>
              <a:t>-</a:t>
            </a:r>
            <a:endParaRPr lang="en-US" dirty="0">
              <a:cs typeface="Arial" charset="0"/>
            </a:endParaRPr>
          </a:p>
          <a:p>
            <a:pPr>
              <a:buFont typeface="Monotype Sorts" pitchFamily="2" charset="2"/>
              <a:buChar char="b"/>
              <a:defRPr/>
            </a:pPr>
            <a:r>
              <a:rPr lang="en-US" dirty="0">
                <a:cs typeface="Arial" charset="0"/>
              </a:rPr>
              <a:t>All vertices other than the source are labeled as follows:</a:t>
            </a:r>
          </a:p>
          <a:p>
            <a:pPr marL="692150" lvl="1" indent="-347663">
              <a:lnSpc>
                <a:spcPct val="100000"/>
              </a:lnSpc>
              <a:defRPr/>
            </a:pPr>
            <a:r>
              <a:rPr lang="en-US" sz="2400" dirty="0">
                <a:cs typeface="Arial" charset="0"/>
              </a:rPr>
              <a:t>If unlabeled vertex </a:t>
            </a:r>
            <a:r>
              <a:rPr lang="en-US" sz="2400" i="1" dirty="0">
                <a:cs typeface="Arial" charset="0"/>
              </a:rPr>
              <a:t>j</a:t>
            </a:r>
            <a:r>
              <a:rPr lang="en-US" sz="2400" dirty="0">
                <a:cs typeface="Arial" charset="0"/>
              </a:rPr>
              <a:t> is connected to the front vertex </a:t>
            </a:r>
            <a:r>
              <a:rPr lang="en-US" sz="2400" i="1" dirty="0" err="1">
                <a:cs typeface="Arial" charset="0"/>
              </a:rPr>
              <a:t>i</a:t>
            </a:r>
            <a:r>
              <a:rPr lang="en-US" sz="2400" dirty="0">
                <a:cs typeface="Arial" charset="0"/>
              </a:rPr>
              <a:t> of the traversal queue by a directed edge from </a:t>
            </a:r>
            <a:r>
              <a:rPr lang="en-US" sz="2400" i="1" dirty="0" err="1">
                <a:cs typeface="Arial" charset="0"/>
              </a:rPr>
              <a:t>i</a:t>
            </a:r>
            <a:r>
              <a:rPr lang="en-US" sz="2400" dirty="0">
                <a:cs typeface="Arial" charset="0"/>
              </a:rPr>
              <a:t> to</a:t>
            </a:r>
            <a:r>
              <a:rPr lang="en-US" sz="2400" i="1" dirty="0">
                <a:cs typeface="Arial" charset="0"/>
              </a:rPr>
              <a:t> j</a:t>
            </a:r>
            <a:r>
              <a:rPr lang="en-US" sz="2400" dirty="0">
                <a:cs typeface="Arial" charset="0"/>
              </a:rPr>
              <a:t> with positive unused capacity </a:t>
            </a:r>
            <a:r>
              <a:rPr lang="en-US" sz="2400" i="1" dirty="0" err="1">
                <a:cs typeface="Arial" charset="0"/>
              </a:rPr>
              <a:t>r</a:t>
            </a:r>
            <a:r>
              <a:rPr lang="en-US" sz="2400" i="1" baseline="-25000" dirty="0" err="1">
                <a:cs typeface="Arial" charset="0"/>
              </a:rPr>
              <a:t>ij</a:t>
            </a:r>
            <a:r>
              <a:rPr lang="en-US" sz="2400" i="1" dirty="0">
                <a:cs typeface="Arial" charset="0"/>
              </a:rPr>
              <a:t> = </a:t>
            </a:r>
            <a:r>
              <a:rPr lang="en-US" sz="2400" i="1" dirty="0" err="1">
                <a:cs typeface="Arial" charset="0"/>
              </a:rPr>
              <a:t>u</a:t>
            </a:r>
            <a:r>
              <a:rPr lang="en-US" sz="2400" i="1" baseline="-25000" dirty="0" err="1">
                <a:cs typeface="Arial" charset="0"/>
              </a:rPr>
              <a:t>ij</a:t>
            </a:r>
            <a:r>
              <a:rPr lang="en-US" sz="2400" i="1" dirty="0">
                <a:cs typeface="Arial" charset="0"/>
              </a:rPr>
              <a:t> –</a:t>
            </a:r>
            <a:r>
              <a:rPr lang="en-US" sz="2400" i="1" dirty="0" err="1">
                <a:cs typeface="Arial" charset="0"/>
              </a:rPr>
              <a:t>x</a:t>
            </a:r>
            <a:r>
              <a:rPr lang="en-US" sz="2400" i="1" baseline="-25000" dirty="0" err="1">
                <a:cs typeface="Arial" charset="0"/>
              </a:rPr>
              <a:t>ij</a:t>
            </a:r>
            <a:r>
              <a:rPr lang="en-US" sz="2400" dirty="0">
                <a:cs typeface="Arial" charset="0"/>
              </a:rPr>
              <a:t> (forward edge), vertex </a:t>
            </a:r>
            <a:r>
              <a:rPr lang="en-US" sz="2400" i="1" dirty="0">
                <a:cs typeface="Arial" charset="0"/>
              </a:rPr>
              <a:t>j</a:t>
            </a:r>
            <a:r>
              <a:rPr lang="en-US" sz="2400" dirty="0">
                <a:cs typeface="Arial" charset="0"/>
              </a:rPr>
              <a:t> is labeled with </a:t>
            </a:r>
            <a:r>
              <a:rPr lang="en-US" sz="2400" i="1" dirty="0" err="1">
                <a:cs typeface="Arial" charset="0"/>
              </a:rPr>
              <a:t>l</a:t>
            </a:r>
            <a:r>
              <a:rPr lang="en-US" sz="2400" i="1" baseline="-25000" dirty="0" err="1">
                <a:cs typeface="Arial" charset="0"/>
              </a:rPr>
              <a:t>j</a:t>
            </a:r>
            <a:r>
              <a:rPr lang="en-US" sz="2400" i="1" dirty="0" err="1">
                <a:cs typeface="Arial" charset="0"/>
              </a:rPr>
              <a:t>,i</a:t>
            </a:r>
            <a:r>
              <a:rPr lang="en-US" sz="2400" baseline="30000" dirty="0">
                <a:cs typeface="Arial" charset="0"/>
              </a:rPr>
              <a:t>+</a:t>
            </a:r>
            <a:r>
              <a:rPr lang="en-US" sz="2400" dirty="0">
                <a:cs typeface="Arial" charset="0"/>
              </a:rPr>
              <a:t>, where </a:t>
            </a:r>
            <a:r>
              <a:rPr lang="en-US" sz="2400" i="1" dirty="0" err="1">
                <a:cs typeface="Arial" charset="0"/>
              </a:rPr>
              <a:t>l</a:t>
            </a:r>
            <a:r>
              <a:rPr lang="en-US" sz="2400" i="1" baseline="-25000" dirty="0" err="1">
                <a:cs typeface="Arial" charset="0"/>
              </a:rPr>
              <a:t>j</a:t>
            </a:r>
            <a:r>
              <a:rPr lang="en-US" sz="2400" dirty="0">
                <a:cs typeface="Arial" charset="0"/>
              </a:rPr>
              <a:t> = min{</a:t>
            </a:r>
            <a:r>
              <a:rPr lang="en-US" sz="2400" i="1" dirty="0">
                <a:cs typeface="Arial" charset="0"/>
              </a:rPr>
              <a:t>l</a:t>
            </a:r>
            <a:r>
              <a:rPr lang="en-US" sz="2400" i="1" baseline="-25000" dirty="0">
                <a:cs typeface="Arial" charset="0"/>
              </a:rPr>
              <a:t>i</a:t>
            </a:r>
            <a:r>
              <a:rPr lang="en-US" sz="2400" i="1" dirty="0">
                <a:cs typeface="Arial" charset="0"/>
              </a:rPr>
              <a:t>, </a:t>
            </a:r>
            <a:r>
              <a:rPr lang="en-US" sz="2400" i="1" dirty="0" err="1">
                <a:cs typeface="Arial" charset="0"/>
              </a:rPr>
              <a:t>r</a:t>
            </a:r>
            <a:r>
              <a:rPr lang="en-US" sz="2400" i="1" baseline="-25000" dirty="0" err="1">
                <a:cs typeface="Arial" charset="0"/>
              </a:rPr>
              <a:t>ij</a:t>
            </a:r>
            <a:r>
              <a:rPr lang="en-US" sz="2400" dirty="0">
                <a:cs typeface="Arial" charset="0"/>
              </a:rPr>
              <a:t>}</a:t>
            </a:r>
          </a:p>
          <a:p>
            <a:pPr marL="692150" lvl="1" indent="-347663">
              <a:lnSpc>
                <a:spcPct val="100000"/>
              </a:lnSpc>
              <a:defRPr/>
            </a:pPr>
            <a:endParaRPr lang="en-US" sz="2400" dirty="0">
              <a:cs typeface="Arial" charset="0"/>
            </a:endParaRPr>
          </a:p>
          <a:p>
            <a:pPr marL="692150" lvl="1" indent="-347663">
              <a:lnSpc>
                <a:spcPct val="100000"/>
              </a:lnSpc>
              <a:defRPr/>
            </a:pPr>
            <a:r>
              <a:rPr lang="en-US" sz="2400" dirty="0">
                <a:cs typeface="Arial" charset="0"/>
              </a:rPr>
              <a:t>If unlabeled vertex </a:t>
            </a:r>
            <a:r>
              <a:rPr lang="en-US" sz="2400" i="1" dirty="0">
                <a:cs typeface="Arial" charset="0"/>
              </a:rPr>
              <a:t>j</a:t>
            </a:r>
            <a:r>
              <a:rPr lang="en-US" sz="2400" dirty="0">
                <a:cs typeface="Arial" charset="0"/>
              </a:rPr>
              <a:t> is connected to the front vertex </a:t>
            </a:r>
            <a:r>
              <a:rPr lang="en-US" sz="2400" i="1" dirty="0" err="1">
                <a:cs typeface="Arial" charset="0"/>
              </a:rPr>
              <a:t>i</a:t>
            </a:r>
            <a:r>
              <a:rPr lang="en-US" sz="2400" dirty="0">
                <a:cs typeface="Arial" charset="0"/>
              </a:rPr>
              <a:t> of the traversal queue by a directed edge from </a:t>
            </a:r>
            <a:r>
              <a:rPr lang="en-US" sz="2400" i="1" dirty="0">
                <a:cs typeface="Arial" charset="0"/>
              </a:rPr>
              <a:t>j</a:t>
            </a:r>
            <a:r>
              <a:rPr lang="en-US" sz="2400" dirty="0">
                <a:cs typeface="Arial" charset="0"/>
              </a:rPr>
              <a:t> to </a:t>
            </a:r>
            <a:r>
              <a:rPr lang="en-US" sz="2400" i="1" dirty="0" err="1">
                <a:cs typeface="Arial" charset="0"/>
              </a:rPr>
              <a:t>i</a:t>
            </a:r>
            <a:r>
              <a:rPr lang="en-US" sz="2400" dirty="0">
                <a:cs typeface="Arial" charset="0"/>
              </a:rPr>
              <a:t> with positive material amount </a:t>
            </a:r>
            <a:r>
              <a:rPr lang="en-US" sz="2400" i="1" dirty="0" err="1">
                <a:cs typeface="Arial" charset="0"/>
              </a:rPr>
              <a:t>x</a:t>
            </a:r>
            <a:r>
              <a:rPr lang="en-US" sz="2400" i="1" baseline="-25000" dirty="0" err="1">
                <a:cs typeface="Arial" charset="0"/>
              </a:rPr>
              <a:t>ji</a:t>
            </a:r>
            <a:r>
              <a:rPr lang="en-US" sz="2400" i="1" baseline="-25000" dirty="0">
                <a:cs typeface="Arial" charset="0"/>
              </a:rPr>
              <a:t> </a:t>
            </a:r>
            <a:r>
              <a:rPr lang="en-US" sz="2400" dirty="0">
                <a:cs typeface="Arial" charset="0"/>
              </a:rPr>
              <a:t>(backward edge), vertex </a:t>
            </a:r>
            <a:r>
              <a:rPr lang="en-US" sz="2400" i="1" dirty="0">
                <a:cs typeface="Arial" charset="0"/>
              </a:rPr>
              <a:t>j</a:t>
            </a:r>
            <a:r>
              <a:rPr lang="en-US" sz="2400" dirty="0">
                <a:cs typeface="Arial" charset="0"/>
              </a:rPr>
              <a:t> is labeled </a:t>
            </a:r>
            <a:r>
              <a:rPr lang="en-US" sz="2400" i="1" dirty="0" err="1">
                <a:cs typeface="Arial" charset="0"/>
              </a:rPr>
              <a:t>l</a:t>
            </a:r>
            <a:r>
              <a:rPr lang="en-US" sz="2400" i="1" baseline="-25000" dirty="0" err="1">
                <a:cs typeface="Arial" charset="0"/>
              </a:rPr>
              <a:t>j</a:t>
            </a:r>
            <a:r>
              <a:rPr lang="en-US" sz="2400" i="1" dirty="0" err="1">
                <a:cs typeface="Arial" charset="0"/>
              </a:rPr>
              <a:t>,i</a:t>
            </a:r>
            <a:r>
              <a:rPr lang="en-US" sz="2400" i="1" baseline="30000" dirty="0">
                <a:cs typeface="Arial" charset="0"/>
              </a:rPr>
              <a:t>-</a:t>
            </a:r>
            <a:r>
              <a:rPr lang="en-US" sz="2400" dirty="0">
                <a:cs typeface="Arial" charset="0"/>
              </a:rPr>
              <a:t>, where </a:t>
            </a:r>
            <a:r>
              <a:rPr lang="en-US" sz="2400" i="1" dirty="0" err="1">
                <a:cs typeface="Arial" charset="0"/>
              </a:rPr>
              <a:t>l</a:t>
            </a:r>
            <a:r>
              <a:rPr lang="en-US" sz="2400" i="1" baseline="-25000" dirty="0" err="1">
                <a:cs typeface="Arial" charset="0"/>
              </a:rPr>
              <a:t>j</a:t>
            </a:r>
            <a:r>
              <a:rPr lang="en-US" sz="2400" dirty="0">
                <a:cs typeface="Arial" charset="0"/>
              </a:rPr>
              <a:t> = min{</a:t>
            </a:r>
            <a:r>
              <a:rPr lang="en-US" sz="2400" i="1" dirty="0">
                <a:cs typeface="Arial" charset="0"/>
              </a:rPr>
              <a:t>l</a:t>
            </a:r>
            <a:r>
              <a:rPr lang="en-US" sz="2400" i="1" baseline="-25000" dirty="0">
                <a:cs typeface="Arial" charset="0"/>
              </a:rPr>
              <a:t>i</a:t>
            </a:r>
            <a:r>
              <a:rPr lang="en-US" sz="2400" i="1" dirty="0">
                <a:cs typeface="Arial" charset="0"/>
              </a:rPr>
              <a:t>, </a:t>
            </a:r>
            <a:r>
              <a:rPr lang="en-US" sz="2400" i="1" dirty="0" err="1">
                <a:cs typeface="Arial" charset="0"/>
              </a:rPr>
              <a:t>x</a:t>
            </a:r>
            <a:r>
              <a:rPr lang="en-US" sz="2400" i="1" baseline="-25000" dirty="0" err="1">
                <a:cs typeface="Arial" charset="0"/>
              </a:rPr>
              <a:t>ji</a:t>
            </a:r>
            <a:r>
              <a:rPr lang="en-US" sz="2400" dirty="0">
                <a:cs typeface="Arial" charset="0"/>
              </a:rPr>
              <a:t>}</a:t>
            </a:r>
          </a:p>
          <a:p>
            <a:pPr marL="692150" lvl="1" indent="-347663">
              <a:defRPr/>
            </a:pPr>
            <a:endParaRPr lang="en-US" sz="2400" dirty="0">
              <a:cs typeface="Arial" charset="0"/>
            </a:endParaRPr>
          </a:p>
        </p:txBody>
      </p:sp>
      <p:pic>
        <p:nvPicPr>
          <p:cNvPr id="3" name="Audio 2">
            <a:hlinkClick r:id="" action="ppaction://media"/>
            <a:extLst>
              <a:ext uri="{FF2B5EF4-FFF2-40B4-BE49-F238E27FC236}">
                <a16:creationId xmlns:a16="http://schemas.microsoft.com/office/drawing/2014/main" id="{467EEB61-9674-7040-B7A1-492D88117A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285243329"/>
      </p:ext>
    </p:extLst>
  </p:cSld>
  <p:clrMapOvr>
    <a:masterClrMapping/>
  </p:clrMapOvr>
  <mc:AlternateContent xmlns:mc="http://schemas.openxmlformats.org/markup-compatibility/2006">
    <mc:Choice xmlns:p14="http://schemas.microsoft.com/office/powerpoint/2010/main" Requires="p14">
      <p:transition spd="med" p14:dur="700" advTm="131403">
        <p:fade/>
      </p:transition>
    </mc:Choice>
    <mc:Fallback>
      <p:transition spd="med" advTm="1314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922" name="Rectangle 2"/>
          <p:cNvSpPr>
            <a:spLocks noGrp="1" noChangeArrowheads="1"/>
          </p:cNvSpPr>
          <p:nvPr>
            <p:ph type="title"/>
          </p:nvPr>
        </p:nvSpPr>
        <p:spPr>
          <a:xfrm>
            <a:off x="765820" y="116632"/>
            <a:ext cx="9144001" cy="812801"/>
          </a:xfrm>
        </p:spPr>
        <p:txBody>
          <a:bodyPr/>
          <a:lstStyle/>
          <a:p>
            <a:pPr>
              <a:defRPr/>
            </a:pPr>
            <a:r>
              <a:rPr lang="en-US" dirty="0"/>
              <a:t>Vertex Labeling (cont.)</a:t>
            </a:r>
          </a:p>
        </p:txBody>
      </p:sp>
      <p:sp>
        <p:nvSpPr>
          <p:cNvPr id="465923" name="Rectangle 3"/>
          <p:cNvSpPr>
            <a:spLocks noGrp="1" noChangeArrowheads="1"/>
          </p:cNvSpPr>
          <p:nvPr>
            <p:ph type="body" idx="1"/>
          </p:nvPr>
        </p:nvSpPr>
        <p:spPr>
          <a:xfrm>
            <a:off x="837828" y="1266826"/>
            <a:ext cx="10513168" cy="4905375"/>
          </a:xfrm>
        </p:spPr>
        <p:txBody>
          <a:bodyPr/>
          <a:lstStyle/>
          <a:p>
            <a:pPr>
              <a:lnSpc>
                <a:spcPct val="100000"/>
              </a:lnSpc>
              <a:buFont typeface="Monotype Sorts" pitchFamily="2" charset="2"/>
              <a:buChar char="b"/>
              <a:defRPr/>
            </a:pPr>
            <a:r>
              <a:rPr lang="en-US" dirty="0"/>
              <a:t>If the sink ends up being labeled, the current flow can be augmented by the amount indicated by the sink’s first label</a:t>
            </a:r>
            <a:br>
              <a:rPr lang="en-US" dirty="0"/>
            </a:br>
            <a:endParaRPr lang="en-US" dirty="0"/>
          </a:p>
          <a:p>
            <a:pPr>
              <a:lnSpc>
                <a:spcPct val="100000"/>
              </a:lnSpc>
              <a:buFont typeface="Monotype Sorts" pitchFamily="2" charset="2"/>
              <a:buChar char="b"/>
              <a:defRPr/>
            </a:pPr>
            <a:r>
              <a:rPr lang="en-US" dirty="0"/>
              <a:t>The augmentation of the current flow is performed along the augmenting path traced by following the vertex second labels from sink to source; the current flow quantities are increased on the forward edges and decreased on the backward edges of this path</a:t>
            </a:r>
            <a:br>
              <a:rPr lang="en-US" dirty="0"/>
            </a:br>
            <a:endParaRPr lang="en-US" dirty="0"/>
          </a:p>
          <a:p>
            <a:pPr>
              <a:lnSpc>
                <a:spcPct val="100000"/>
              </a:lnSpc>
              <a:buFont typeface="Monotype Sorts" pitchFamily="2" charset="2"/>
              <a:buChar char="b"/>
              <a:defRPr/>
            </a:pPr>
            <a:r>
              <a:rPr lang="en-US" dirty="0"/>
              <a:t>If the sink remains unlabeled after the traversal queue becomes empty, the algorithm returns the current flow as maximum and stops</a:t>
            </a:r>
          </a:p>
        </p:txBody>
      </p:sp>
      <p:pic>
        <p:nvPicPr>
          <p:cNvPr id="2" name="Audio 1">
            <a:hlinkClick r:id="" action="ppaction://media"/>
            <a:extLst>
              <a:ext uri="{FF2B5EF4-FFF2-40B4-BE49-F238E27FC236}">
                <a16:creationId xmlns:a16="http://schemas.microsoft.com/office/drawing/2014/main" id="{AFB85A93-6DE0-2F4B-941D-4F12BB60C37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239064135"/>
      </p:ext>
    </p:extLst>
  </p:cSld>
  <p:clrMapOvr>
    <a:masterClrMapping/>
  </p:clrMapOvr>
  <mc:AlternateContent xmlns:mc="http://schemas.openxmlformats.org/markup-compatibility/2006">
    <mc:Choice xmlns:p14="http://schemas.microsoft.com/office/powerpoint/2010/main" Requires="p14">
      <p:transition spd="med" p14:dur="700" advTm="40559">
        <p:fade/>
      </p:transition>
    </mc:Choice>
    <mc:Fallback>
      <p:transition spd="med" advTm="405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Rectangle 2"/>
          <p:cNvSpPr>
            <a:spLocks noGrp="1" noChangeArrowheads="1"/>
          </p:cNvSpPr>
          <p:nvPr>
            <p:ph type="title"/>
          </p:nvPr>
        </p:nvSpPr>
        <p:spPr>
          <a:xfrm>
            <a:off x="749950" y="254402"/>
            <a:ext cx="10745061" cy="579438"/>
          </a:xfrm>
        </p:spPr>
        <p:txBody>
          <a:bodyPr>
            <a:noAutofit/>
          </a:bodyPr>
          <a:lstStyle/>
          <a:p>
            <a:pPr>
              <a:defRPr/>
            </a:pPr>
            <a:r>
              <a:rPr lang="en-US" dirty="0"/>
              <a:t>Example: Shortest-Augmenting-Path Algorithm</a:t>
            </a:r>
          </a:p>
        </p:txBody>
      </p:sp>
      <p:grpSp>
        <p:nvGrpSpPr>
          <p:cNvPr id="59397" name="Group 5"/>
          <p:cNvGrpSpPr>
            <a:grpSpLocks/>
          </p:cNvGrpSpPr>
          <p:nvPr/>
        </p:nvGrpSpPr>
        <p:grpSpPr bwMode="auto">
          <a:xfrm>
            <a:off x="1903412" y="1143001"/>
            <a:ext cx="8534400" cy="4737001"/>
            <a:chOff x="240" y="576"/>
            <a:chExt cx="5376" cy="3080"/>
          </a:xfrm>
        </p:grpSpPr>
        <p:grpSp>
          <p:nvGrpSpPr>
            <p:cNvPr id="59398" name="Group 6"/>
            <p:cNvGrpSpPr>
              <a:grpSpLocks/>
            </p:cNvGrpSpPr>
            <p:nvPr/>
          </p:nvGrpSpPr>
          <p:grpSpPr bwMode="auto">
            <a:xfrm>
              <a:off x="240" y="576"/>
              <a:ext cx="5376" cy="3055"/>
              <a:chOff x="240" y="576"/>
              <a:chExt cx="5376" cy="3055"/>
            </a:xfrm>
          </p:grpSpPr>
          <p:grpSp>
            <p:nvGrpSpPr>
              <p:cNvPr id="59405" name="Group 7"/>
              <p:cNvGrpSpPr>
                <a:grpSpLocks/>
              </p:cNvGrpSpPr>
              <p:nvPr/>
            </p:nvGrpSpPr>
            <p:grpSpPr bwMode="auto">
              <a:xfrm>
                <a:off x="240" y="576"/>
                <a:ext cx="2736" cy="1807"/>
                <a:chOff x="240" y="576"/>
                <a:chExt cx="2736" cy="1807"/>
              </a:xfrm>
            </p:grpSpPr>
            <p:sp>
              <p:nvSpPr>
                <p:cNvPr id="59433" name="Oval 8"/>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4" name="Oval 9"/>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5" name="Oval 10"/>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6" name="Oval 11"/>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7" name="Oval 12"/>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8" name="Oval 13"/>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9" name="Line 14"/>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0" name="Line 15"/>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1" name="Line 16"/>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2" name="Line 17"/>
                <p:cNvSpPr>
                  <a:spLocks noChangeShapeType="1"/>
                </p:cNvSpPr>
                <p:nvPr/>
              </p:nvSpPr>
              <p:spPr bwMode="auto">
                <a:xfrm>
                  <a:off x="1248"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3" name="Line 18"/>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4" name="Line 19"/>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5" name="Line 20"/>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6" name="Text Box 21"/>
                <p:cNvSpPr txBox="1">
                  <a:spLocks noChangeArrowheads="1"/>
                </p:cNvSpPr>
                <p:nvPr/>
              </p:nvSpPr>
              <p:spPr bwMode="auto">
                <a:xfrm>
                  <a:off x="276"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9447" name="Text Box 22"/>
                <p:cNvSpPr txBox="1">
                  <a:spLocks noChangeArrowheads="1"/>
                </p:cNvSpPr>
                <p:nvPr/>
              </p:nvSpPr>
              <p:spPr bwMode="auto">
                <a:xfrm>
                  <a:off x="1032"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9448" name="Text Box 23"/>
                <p:cNvSpPr txBox="1">
                  <a:spLocks noChangeArrowheads="1"/>
                </p:cNvSpPr>
                <p:nvPr/>
              </p:nvSpPr>
              <p:spPr bwMode="auto">
                <a:xfrm>
                  <a:off x="1895"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9449" name="Text Box 24"/>
                <p:cNvSpPr txBox="1">
                  <a:spLocks noChangeArrowheads="1"/>
                </p:cNvSpPr>
                <p:nvPr/>
              </p:nvSpPr>
              <p:spPr bwMode="auto">
                <a:xfrm>
                  <a:off x="1032" y="2145"/>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9450" name="Text Box 25"/>
                <p:cNvSpPr txBox="1">
                  <a:spLocks noChangeArrowheads="1"/>
                </p:cNvSpPr>
                <p:nvPr/>
              </p:nvSpPr>
              <p:spPr bwMode="auto">
                <a:xfrm>
                  <a:off x="1859" y="610"/>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9451" name="Text Box 26"/>
                <p:cNvSpPr txBox="1">
                  <a:spLocks noChangeArrowheads="1"/>
                </p:cNvSpPr>
                <p:nvPr/>
              </p:nvSpPr>
              <p:spPr bwMode="auto">
                <a:xfrm>
                  <a:off x="2736" y="139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9452" name="Text Box 27"/>
                <p:cNvSpPr txBox="1">
                  <a:spLocks noChangeArrowheads="1"/>
                </p:cNvSpPr>
                <p:nvPr/>
              </p:nvSpPr>
              <p:spPr bwMode="auto">
                <a:xfrm>
                  <a:off x="672"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53" name="Text Box 28"/>
                <p:cNvSpPr txBox="1">
                  <a:spLocks noChangeArrowheads="1"/>
                </p:cNvSpPr>
                <p:nvPr/>
              </p:nvSpPr>
              <p:spPr bwMode="auto">
                <a:xfrm>
                  <a:off x="2304"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54" name="Text Box 29"/>
                <p:cNvSpPr txBox="1">
                  <a:spLocks noChangeArrowheads="1"/>
                </p:cNvSpPr>
                <p:nvPr/>
              </p:nvSpPr>
              <p:spPr bwMode="auto">
                <a:xfrm>
                  <a:off x="432" y="1824"/>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55" name="Text Box 30"/>
                <p:cNvSpPr txBox="1">
                  <a:spLocks noChangeArrowheads="1"/>
                </p:cNvSpPr>
                <p:nvPr/>
              </p:nvSpPr>
              <p:spPr bwMode="auto">
                <a:xfrm>
                  <a:off x="1529" y="1855"/>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9456" name="Text Box 31"/>
                <p:cNvSpPr txBox="1">
                  <a:spLocks noChangeArrowheads="1"/>
                </p:cNvSpPr>
                <p:nvPr/>
              </p:nvSpPr>
              <p:spPr bwMode="auto">
                <a:xfrm>
                  <a:off x="1440"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0/5</a:t>
                  </a:r>
                </a:p>
              </p:txBody>
            </p:sp>
            <p:sp>
              <p:nvSpPr>
                <p:cNvPr id="59457" name="Text Box 32"/>
                <p:cNvSpPr txBox="1">
                  <a:spLocks noChangeArrowheads="1"/>
                </p:cNvSpPr>
                <p:nvPr/>
              </p:nvSpPr>
              <p:spPr bwMode="auto">
                <a:xfrm>
                  <a:off x="1296"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58" name="Text Box 33"/>
                <p:cNvSpPr txBox="1">
                  <a:spLocks noChangeArrowheads="1"/>
                </p:cNvSpPr>
                <p:nvPr/>
              </p:nvSpPr>
              <p:spPr bwMode="auto">
                <a:xfrm>
                  <a:off x="2304"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nvGrpSpPr>
              <p:cNvPr id="59406" name="Group 34"/>
              <p:cNvGrpSpPr>
                <a:grpSpLocks/>
              </p:cNvGrpSpPr>
              <p:nvPr/>
            </p:nvGrpSpPr>
            <p:grpSpPr bwMode="auto">
              <a:xfrm>
                <a:off x="2880" y="1824"/>
                <a:ext cx="2736" cy="1807"/>
                <a:chOff x="240" y="576"/>
                <a:chExt cx="2736" cy="1807"/>
              </a:xfrm>
            </p:grpSpPr>
            <p:sp>
              <p:nvSpPr>
                <p:cNvPr id="59407" name="Oval 35"/>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08" name="Oval 36"/>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09" name="Oval 37"/>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0" name="Oval 38"/>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1" name="Oval 39"/>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2" name="Oval 40"/>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3" name="Line 41"/>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4" name="Line 42"/>
                <p:cNvSpPr>
                  <a:spLocks noChangeShapeType="1"/>
                </p:cNvSpPr>
                <p:nvPr/>
              </p:nvSpPr>
              <p:spPr bwMode="auto">
                <a:xfrm>
                  <a:off x="492" y="1463"/>
                  <a:ext cx="504" cy="0"/>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5" name="Line 43"/>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6" name="Line 44"/>
                <p:cNvSpPr>
                  <a:spLocks noChangeShapeType="1"/>
                </p:cNvSpPr>
                <p:nvPr/>
              </p:nvSpPr>
              <p:spPr bwMode="auto">
                <a:xfrm>
                  <a:off x="1248" y="1463"/>
                  <a:ext cx="612" cy="0"/>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7" name="Line 45"/>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8" name="Line 46"/>
                <p:cNvSpPr>
                  <a:spLocks noChangeShapeType="1"/>
                </p:cNvSpPr>
                <p:nvPr/>
              </p:nvSpPr>
              <p:spPr bwMode="auto">
                <a:xfrm>
                  <a:off x="2112" y="1463"/>
                  <a:ext cx="612" cy="0"/>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9" name="Line 47"/>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20" name="Text Box 48"/>
                <p:cNvSpPr txBox="1">
                  <a:spLocks noChangeArrowheads="1"/>
                </p:cNvSpPr>
                <p:nvPr/>
              </p:nvSpPr>
              <p:spPr bwMode="auto">
                <a:xfrm>
                  <a:off x="276"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9421" name="Text Box 49"/>
                <p:cNvSpPr txBox="1">
                  <a:spLocks noChangeArrowheads="1"/>
                </p:cNvSpPr>
                <p:nvPr/>
              </p:nvSpPr>
              <p:spPr bwMode="auto">
                <a:xfrm>
                  <a:off x="1032"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9422" name="Text Box 50"/>
                <p:cNvSpPr txBox="1">
                  <a:spLocks noChangeArrowheads="1"/>
                </p:cNvSpPr>
                <p:nvPr/>
              </p:nvSpPr>
              <p:spPr bwMode="auto">
                <a:xfrm>
                  <a:off x="1895"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9423" name="Text Box 51"/>
                <p:cNvSpPr txBox="1">
                  <a:spLocks noChangeArrowheads="1"/>
                </p:cNvSpPr>
                <p:nvPr/>
              </p:nvSpPr>
              <p:spPr bwMode="auto">
                <a:xfrm>
                  <a:off x="1032" y="2145"/>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9424" name="Text Box 52"/>
                <p:cNvSpPr txBox="1">
                  <a:spLocks noChangeArrowheads="1"/>
                </p:cNvSpPr>
                <p:nvPr/>
              </p:nvSpPr>
              <p:spPr bwMode="auto">
                <a:xfrm>
                  <a:off x="1859" y="610"/>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9425" name="Text Box 53"/>
                <p:cNvSpPr txBox="1">
                  <a:spLocks noChangeArrowheads="1"/>
                </p:cNvSpPr>
                <p:nvPr/>
              </p:nvSpPr>
              <p:spPr bwMode="auto">
                <a:xfrm>
                  <a:off x="2736" y="139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9426" name="Text Box 54"/>
                <p:cNvSpPr txBox="1">
                  <a:spLocks noChangeArrowheads="1"/>
                </p:cNvSpPr>
                <p:nvPr/>
              </p:nvSpPr>
              <p:spPr bwMode="auto">
                <a:xfrm>
                  <a:off x="672"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27" name="Text Box 55"/>
                <p:cNvSpPr txBox="1">
                  <a:spLocks noChangeArrowheads="1"/>
                </p:cNvSpPr>
                <p:nvPr/>
              </p:nvSpPr>
              <p:spPr bwMode="auto">
                <a:xfrm>
                  <a:off x="2304"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28" name="Text Box 56"/>
                <p:cNvSpPr txBox="1">
                  <a:spLocks noChangeArrowheads="1"/>
                </p:cNvSpPr>
                <p:nvPr/>
              </p:nvSpPr>
              <p:spPr bwMode="auto">
                <a:xfrm>
                  <a:off x="432" y="1824"/>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29" name="Text Box 57"/>
                <p:cNvSpPr txBox="1">
                  <a:spLocks noChangeArrowheads="1"/>
                </p:cNvSpPr>
                <p:nvPr/>
              </p:nvSpPr>
              <p:spPr bwMode="auto">
                <a:xfrm>
                  <a:off x="1529" y="1855"/>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9430" name="Text Box 58"/>
                <p:cNvSpPr txBox="1">
                  <a:spLocks noChangeArrowheads="1"/>
                </p:cNvSpPr>
                <p:nvPr/>
              </p:nvSpPr>
              <p:spPr bwMode="auto">
                <a:xfrm>
                  <a:off x="1440"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0/5</a:t>
                  </a:r>
                </a:p>
              </p:txBody>
            </p:sp>
            <p:sp>
              <p:nvSpPr>
                <p:cNvPr id="59431" name="Text Box 59"/>
                <p:cNvSpPr txBox="1">
                  <a:spLocks noChangeArrowheads="1"/>
                </p:cNvSpPr>
                <p:nvPr/>
              </p:nvSpPr>
              <p:spPr bwMode="auto">
                <a:xfrm>
                  <a:off x="1296"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32" name="Text Box 60"/>
                <p:cNvSpPr txBox="1">
                  <a:spLocks noChangeArrowheads="1"/>
                </p:cNvSpPr>
                <p:nvPr/>
              </p:nvSpPr>
              <p:spPr bwMode="auto">
                <a:xfrm>
                  <a:off x="2304"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sp>
          <p:nvSpPr>
            <p:cNvPr id="59399" name="Text Box 61"/>
            <p:cNvSpPr txBox="1">
              <a:spLocks noChangeArrowheads="1"/>
            </p:cNvSpPr>
            <p:nvPr/>
          </p:nvSpPr>
          <p:spPr bwMode="auto">
            <a:xfrm>
              <a:off x="2736" y="2400"/>
              <a:ext cx="288" cy="2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600" dirty="0">
                  <a:latin typeface="Arial" panose="020B0604020202020204" pitchFamily="34" charset="0"/>
                  <a:cs typeface="Arial" panose="020B0604020202020204" pitchFamily="34" charset="0"/>
                </a:rPr>
                <a:t>∞,-</a:t>
              </a:r>
            </a:p>
          </p:txBody>
        </p:sp>
        <p:sp>
          <p:nvSpPr>
            <p:cNvPr id="59400" name="Text Box 62"/>
            <p:cNvSpPr txBox="1">
              <a:spLocks noChangeArrowheads="1"/>
            </p:cNvSpPr>
            <p:nvPr/>
          </p:nvSpPr>
          <p:spPr bwMode="auto">
            <a:xfrm>
              <a:off x="3600" y="2400"/>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2,1</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59404" name="Text Box 66"/>
            <p:cNvSpPr txBox="1">
              <a:spLocks noChangeArrowheads="1"/>
            </p:cNvSpPr>
            <p:nvPr/>
          </p:nvSpPr>
          <p:spPr bwMode="auto">
            <a:xfrm>
              <a:off x="3840" y="3456"/>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3,1</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grpSp>
      <p:sp>
        <p:nvSpPr>
          <p:cNvPr id="3" name="Rectangle 2"/>
          <p:cNvSpPr/>
          <p:nvPr/>
        </p:nvSpPr>
        <p:spPr>
          <a:xfrm>
            <a:off x="1671737" y="1980049"/>
            <a:ext cx="490840" cy="369332"/>
          </a:xfrm>
          <a:prstGeom prst="rect">
            <a:avLst/>
          </a:prstGeom>
        </p:spPr>
        <p:txBody>
          <a:bodyPr wrap="none">
            <a:spAutoFit/>
          </a:bodyPr>
          <a:lstStyle/>
          <a:p>
            <a:pPr algn="l" eaLnBrk="1" hangingPunct="1">
              <a:spcBef>
                <a:spcPct val="50000"/>
              </a:spcBef>
            </a:pPr>
            <a:r>
              <a:rPr lang="en-US" altLang="en-US" dirty="0">
                <a:solidFill>
                  <a:srgbClr val="FFC000"/>
                </a:solidFill>
                <a:latin typeface="Arial" panose="020B0604020202020204" pitchFamily="34" charset="0"/>
                <a:cs typeface="Arial" panose="020B0604020202020204" pitchFamily="34" charset="0"/>
              </a:rPr>
              <a:t>∞,-</a:t>
            </a:r>
          </a:p>
        </p:txBody>
      </p:sp>
      <p:sp>
        <p:nvSpPr>
          <p:cNvPr id="65" name="Text Box 3"/>
          <p:cNvSpPr txBox="1">
            <a:spLocks noChangeArrowheads="1"/>
          </p:cNvSpPr>
          <p:nvPr/>
        </p:nvSpPr>
        <p:spPr bwMode="auto">
          <a:xfrm>
            <a:off x="2326369" y="4402178"/>
            <a:ext cx="1528986" cy="404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lnSpc>
                <a:spcPct val="25000"/>
              </a:lnSpc>
              <a:spcBef>
                <a:spcPct val="50000"/>
              </a:spcBef>
            </a:pPr>
            <a:r>
              <a:rPr lang="en-US" altLang="en-US" sz="1800" dirty="0">
                <a:latin typeface="Arial" panose="020B0604020202020204" pitchFamily="34" charset="0"/>
              </a:rPr>
              <a:t>Queue: 1 </a:t>
            </a:r>
          </a:p>
          <a:p>
            <a:pPr algn="l" eaLnBrk="1" hangingPunct="1">
              <a:lnSpc>
                <a:spcPct val="25000"/>
              </a:lnSpc>
              <a:spcBef>
                <a:spcPct val="50000"/>
              </a:spcBef>
            </a:pPr>
            <a:r>
              <a:rPr lang="en-US" altLang="en-US" sz="1800" dirty="0">
                <a:latin typeface="Arial" panose="020B0604020202020204" pitchFamily="34" charset="0"/>
              </a:rPr>
              <a:t>             </a:t>
            </a:r>
            <a:r>
              <a:rPr lang="en-US" altLang="en-US" sz="1800" dirty="0">
                <a:latin typeface="Arial" panose="020B0604020202020204" pitchFamily="34" charset="0"/>
                <a:ea typeface="Lucida Grande" pitchFamily="84" charset="0"/>
                <a:cs typeface="Lucida Grande" pitchFamily="84" charset="0"/>
              </a:rPr>
              <a:t>↑</a:t>
            </a: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endParaRPr>
          </a:p>
        </p:txBody>
      </p:sp>
      <p:sp>
        <p:nvSpPr>
          <p:cNvPr id="4" name="Rectangle 3"/>
          <p:cNvSpPr/>
          <p:nvPr/>
        </p:nvSpPr>
        <p:spPr>
          <a:xfrm>
            <a:off x="6937112" y="6181446"/>
            <a:ext cx="2286000"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2 4 </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r>
              <a:rPr lang="en-US" altLang="en-US" dirty="0">
                <a:latin typeface="Arial" panose="020B0604020202020204" pitchFamily="34" charset="0"/>
              </a:rPr>
              <a:t> </a:t>
            </a:r>
          </a:p>
        </p:txBody>
      </p:sp>
      <p:pic>
        <p:nvPicPr>
          <p:cNvPr id="5" name="Audio 4">
            <a:hlinkClick r:id="" action="ppaction://media"/>
            <a:extLst>
              <a:ext uri="{FF2B5EF4-FFF2-40B4-BE49-F238E27FC236}">
                <a16:creationId xmlns:a16="http://schemas.microsoft.com/office/drawing/2014/main" id="{A649D678-D994-DF45-9D57-D84DEE15EC7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582323983"/>
      </p:ext>
    </p:extLst>
  </p:cSld>
  <p:clrMapOvr>
    <a:masterClrMapping/>
  </p:clrMapOvr>
  <mc:AlternateContent xmlns:mc="http://schemas.openxmlformats.org/markup-compatibility/2006">
    <mc:Choice xmlns:p14="http://schemas.microsoft.com/office/powerpoint/2010/main" Requires="p14">
      <p:transition spd="med" p14:dur="700" advTm="96707">
        <p:fade/>
      </p:transition>
    </mc:Choice>
    <mc:Fallback>
      <p:transition spd="med" advTm="967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Rectangle 2"/>
          <p:cNvSpPr>
            <a:spLocks noGrp="1" noChangeArrowheads="1"/>
          </p:cNvSpPr>
          <p:nvPr>
            <p:ph type="title"/>
          </p:nvPr>
        </p:nvSpPr>
        <p:spPr>
          <a:xfrm>
            <a:off x="722312" y="310076"/>
            <a:ext cx="8458200" cy="579438"/>
          </a:xfrm>
        </p:spPr>
        <p:txBody>
          <a:bodyPr>
            <a:noAutofit/>
          </a:bodyPr>
          <a:lstStyle/>
          <a:p>
            <a:pPr>
              <a:defRPr/>
            </a:pPr>
            <a:r>
              <a:rPr lang="en-US" dirty="0"/>
              <a:t>Example (cont.) </a:t>
            </a:r>
          </a:p>
        </p:txBody>
      </p:sp>
      <p:grpSp>
        <p:nvGrpSpPr>
          <p:cNvPr id="59397" name="Group 5"/>
          <p:cNvGrpSpPr>
            <a:grpSpLocks/>
          </p:cNvGrpSpPr>
          <p:nvPr/>
        </p:nvGrpSpPr>
        <p:grpSpPr bwMode="auto">
          <a:xfrm>
            <a:off x="1903412" y="1143001"/>
            <a:ext cx="8763000" cy="4737001"/>
            <a:chOff x="240" y="576"/>
            <a:chExt cx="5520" cy="3080"/>
          </a:xfrm>
        </p:grpSpPr>
        <p:grpSp>
          <p:nvGrpSpPr>
            <p:cNvPr id="59398" name="Group 6"/>
            <p:cNvGrpSpPr>
              <a:grpSpLocks/>
            </p:cNvGrpSpPr>
            <p:nvPr/>
          </p:nvGrpSpPr>
          <p:grpSpPr bwMode="auto">
            <a:xfrm>
              <a:off x="240" y="576"/>
              <a:ext cx="5376" cy="3055"/>
              <a:chOff x="240" y="576"/>
              <a:chExt cx="5376" cy="3055"/>
            </a:xfrm>
          </p:grpSpPr>
          <p:grpSp>
            <p:nvGrpSpPr>
              <p:cNvPr id="59405" name="Group 7"/>
              <p:cNvGrpSpPr>
                <a:grpSpLocks/>
              </p:cNvGrpSpPr>
              <p:nvPr/>
            </p:nvGrpSpPr>
            <p:grpSpPr bwMode="auto">
              <a:xfrm>
                <a:off x="240" y="576"/>
                <a:ext cx="2736" cy="1807"/>
                <a:chOff x="240" y="576"/>
                <a:chExt cx="2736" cy="1807"/>
              </a:xfrm>
            </p:grpSpPr>
            <p:sp>
              <p:nvSpPr>
                <p:cNvPr id="59433" name="Oval 8"/>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4" name="Oval 9"/>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5" name="Oval 10"/>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6" name="Oval 11"/>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7" name="Oval 12"/>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8" name="Oval 13"/>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9" name="Line 14"/>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0" name="Line 15"/>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1" name="Line 16"/>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2" name="Line 17"/>
                <p:cNvSpPr>
                  <a:spLocks noChangeShapeType="1"/>
                </p:cNvSpPr>
                <p:nvPr/>
              </p:nvSpPr>
              <p:spPr bwMode="auto">
                <a:xfrm>
                  <a:off x="1248"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3" name="Line 18"/>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4" name="Line 19"/>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5" name="Line 20"/>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6" name="Text Box 21"/>
                <p:cNvSpPr txBox="1">
                  <a:spLocks noChangeArrowheads="1"/>
                </p:cNvSpPr>
                <p:nvPr/>
              </p:nvSpPr>
              <p:spPr bwMode="auto">
                <a:xfrm>
                  <a:off x="276"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9447" name="Text Box 22"/>
                <p:cNvSpPr txBox="1">
                  <a:spLocks noChangeArrowheads="1"/>
                </p:cNvSpPr>
                <p:nvPr/>
              </p:nvSpPr>
              <p:spPr bwMode="auto">
                <a:xfrm>
                  <a:off x="1032"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9448" name="Text Box 23"/>
                <p:cNvSpPr txBox="1">
                  <a:spLocks noChangeArrowheads="1"/>
                </p:cNvSpPr>
                <p:nvPr/>
              </p:nvSpPr>
              <p:spPr bwMode="auto">
                <a:xfrm>
                  <a:off x="1895"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9449" name="Text Box 24"/>
                <p:cNvSpPr txBox="1">
                  <a:spLocks noChangeArrowheads="1"/>
                </p:cNvSpPr>
                <p:nvPr/>
              </p:nvSpPr>
              <p:spPr bwMode="auto">
                <a:xfrm>
                  <a:off x="1032" y="2145"/>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9450" name="Text Box 25"/>
                <p:cNvSpPr txBox="1">
                  <a:spLocks noChangeArrowheads="1"/>
                </p:cNvSpPr>
                <p:nvPr/>
              </p:nvSpPr>
              <p:spPr bwMode="auto">
                <a:xfrm>
                  <a:off x="1859" y="610"/>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9451" name="Text Box 26"/>
                <p:cNvSpPr txBox="1">
                  <a:spLocks noChangeArrowheads="1"/>
                </p:cNvSpPr>
                <p:nvPr/>
              </p:nvSpPr>
              <p:spPr bwMode="auto">
                <a:xfrm>
                  <a:off x="2736" y="139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9452" name="Text Box 27"/>
                <p:cNvSpPr txBox="1">
                  <a:spLocks noChangeArrowheads="1"/>
                </p:cNvSpPr>
                <p:nvPr/>
              </p:nvSpPr>
              <p:spPr bwMode="auto">
                <a:xfrm>
                  <a:off x="672"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53" name="Text Box 28"/>
                <p:cNvSpPr txBox="1">
                  <a:spLocks noChangeArrowheads="1"/>
                </p:cNvSpPr>
                <p:nvPr/>
              </p:nvSpPr>
              <p:spPr bwMode="auto">
                <a:xfrm>
                  <a:off x="2304"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54" name="Text Box 29"/>
                <p:cNvSpPr txBox="1">
                  <a:spLocks noChangeArrowheads="1"/>
                </p:cNvSpPr>
                <p:nvPr/>
              </p:nvSpPr>
              <p:spPr bwMode="auto">
                <a:xfrm>
                  <a:off x="432" y="1824"/>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55" name="Text Box 30"/>
                <p:cNvSpPr txBox="1">
                  <a:spLocks noChangeArrowheads="1"/>
                </p:cNvSpPr>
                <p:nvPr/>
              </p:nvSpPr>
              <p:spPr bwMode="auto">
                <a:xfrm>
                  <a:off x="1529" y="1855"/>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9456" name="Text Box 31"/>
                <p:cNvSpPr txBox="1">
                  <a:spLocks noChangeArrowheads="1"/>
                </p:cNvSpPr>
                <p:nvPr/>
              </p:nvSpPr>
              <p:spPr bwMode="auto">
                <a:xfrm>
                  <a:off x="1440"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0/5</a:t>
                  </a:r>
                </a:p>
              </p:txBody>
            </p:sp>
            <p:sp>
              <p:nvSpPr>
                <p:cNvPr id="59457" name="Text Box 32"/>
                <p:cNvSpPr txBox="1">
                  <a:spLocks noChangeArrowheads="1"/>
                </p:cNvSpPr>
                <p:nvPr/>
              </p:nvSpPr>
              <p:spPr bwMode="auto">
                <a:xfrm>
                  <a:off x="1296"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58" name="Text Box 33"/>
                <p:cNvSpPr txBox="1">
                  <a:spLocks noChangeArrowheads="1"/>
                </p:cNvSpPr>
                <p:nvPr/>
              </p:nvSpPr>
              <p:spPr bwMode="auto">
                <a:xfrm>
                  <a:off x="2304"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nvGrpSpPr>
              <p:cNvPr id="59406" name="Group 34"/>
              <p:cNvGrpSpPr>
                <a:grpSpLocks/>
              </p:cNvGrpSpPr>
              <p:nvPr/>
            </p:nvGrpSpPr>
            <p:grpSpPr bwMode="auto">
              <a:xfrm>
                <a:off x="2880" y="1824"/>
                <a:ext cx="2736" cy="1807"/>
                <a:chOff x="240" y="576"/>
                <a:chExt cx="2736" cy="1807"/>
              </a:xfrm>
            </p:grpSpPr>
            <p:sp>
              <p:nvSpPr>
                <p:cNvPr id="59407" name="Oval 35"/>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08" name="Oval 36"/>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09" name="Oval 37"/>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0" name="Oval 38"/>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1" name="Oval 39"/>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2" name="Oval 40"/>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3" name="Line 41"/>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4" name="Line 42"/>
                <p:cNvSpPr>
                  <a:spLocks noChangeShapeType="1"/>
                </p:cNvSpPr>
                <p:nvPr/>
              </p:nvSpPr>
              <p:spPr bwMode="auto">
                <a:xfrm>
                  <a:off x="492" y="1463"/>
                  <a:ext cx="504" cy="0"/>
                </a:xfrm>
                <a:prstGeom prst="line">
                  <a:avLst/>
                </a:prstGeom>
                <a:noFill/>
                <a:ln w="508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5" name="Line 43"/>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6" name="Line 44"/>
                <p:cNvSpPr>
                  <a:spLocks noChangeShapeType="1"/>
                </p:cNvSpPr>
                <p:nvPr/>
              </p:nvSpPr>
              <p:spPr bwMode="auto">
                <a:xfrm>
                  <a:off x="1248" y="1463"/>
                  <a:ext cx="612" cy="0"/>
                </a:xfrm>
                <a:prstGeom prst="line">
                  <a:avLst/>
                </a:prstGeom>
                <a:noFill/>
                <a:ln w="508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7" name="Line 45"/>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8" name="Line 46"/>
                <p:cNvSpPr>
                  <a:spLocks noChangeShapeType="1"/>
                </p:cNvSpPr>
                <p:nvPr/>
              </p:nvSpPr>
              <p:spPr bwMode="auto">
                <a:xfrm>
                  <a:off x="2112" y="1463"/>
                  <a:ext cx="612" cy="0"/>
                </a:xfrm>
                <a:prstGeom prst="line">
                  <a:avLst/>
                </a:prstGeom>
                <a:noFill/>
                <a:ln w="508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9" name="Line 47"/>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20" name="Text Box 48"/>
                <p:cNvSpPr txBox="1">
                  <a:spLocks noChangeArrowheads="1"/>
                </p:cNvSpPr>
                <p:nvPr/>
              </p:nvSpPr>
              <p:spPr bwMode="auto">
                <a:xfrm>
                  <a:off x="276"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9421" name="Text Box 49"/>
                <p:cNvSpPr txBox="1">
                  <a:spLocks noChangeArrowheads="1"/>
                </p:cNvSpPr>
                <p:nvPr/>
              </p:nvSpPr>
              <p:spPr bwMode="auto">
                <a:xfrm>
                  <a:off x="1032"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9422" name="Text Box 50"/>
                <p:cNvSpPr txBox="1">
                  <a:spLocks noChangeArrowheads="1"/>
                </p:cNvSpPr>
                <p:nvPr/>
              </p:nvSpPr>
              <p:spPr bwMode="auto">
                <a:xfrm>
                  <a:off x="1895"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9423" name="Text Box 51"/>
                <p:cNvSpPr txBox="1">
                  <a:spLocks noChangeArrowheads="1"/>
                </p:cNvSpPr>
                <p:nvPr/>
              </p:nvSpPr>
              <p:spPr bwMode="auto">
                <a:xfrm>
                  <a:off x="1032" y="2145"/>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9424" name="Text Box 52"/>
                <p:cNvSpPr txBox="1">
                  <a:spLocks noChangeArrowheads="1"/>
                </p:cNvSpPr>
                <p:nvPr/>
              </p:nvSpPr>
              <p:spPr bwMode="auto">
                <a:xfrm>
                  <a:off x="1859" y="610"/>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9425" name="Text Box 53"/>
                <p:cNvSpPr txBox="1">
                  <a:spLocks noChangeArrowheads="1"/>
                </p:cNvSpPr>
                <p:nvPr/>
              </p:nvSpPr>
              <p:spPr bwMode="auto">
                <a:xfrm>
                  <a:off x="2736" y="139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9426" name="Text Box 54"/>
                <p:cNvSpPr txBox="1">
                  <a:spLocks noChangeArrowheads="1"/>
                </p:cNvSpPr>
                <p:nvPr/>
              </p:nvSpPr>
              <p:spPr bwMode="auto">
                <a:xfrm>
                  <a:off x="672"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27" name="Text Box 55"/>
                <p:cNvSpPr txBox="1">
                  <a:spLocks noChangeArrowheads="1"/>
                </p:cNvSpPr>
                <p:nvPr/>
              </p:nvSpPr>
              <p:spPr bwMode="auto">
                <a:xfrm>
                  <a:off x="2304"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28" name="Text Box 56"/>
                <p:cNvSpPr txBox="1">
                  <a:spLocks noChangeArrowheads="1"/>
                </p:cNvSpPr>
                <p:nvPr/>
              </p:nvSpPr>
              <p:spPr bwMode="auto">
                <a:xfrm>
                  <a:off x="432" y="1824"/>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29" name="Text Box 57"/>
                <p:cNvSpPr txBox="1">
                  <a:spLocks noChangeArrowheads="1"/>
                </p:cNvSpPr>
                <p:nvPr/>
              </p:nvSpPr>
              <p:spPr bwMode="auto">
                <a:xfrm>
                  <a:off x="1529" y="1855"/>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9430" name="Text Box 58"/>
                <p:cNvSpPr txBox="1">
                  <a:spLocks noChangeArrowheads="1"/>
                </p:cNvSpPr>
                <p:nvPr/>
              </p:nvSpPr>
              <p:spPr bwMode="auto">
                <a:xfrm>
                  <a:off x="1440"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0/5</a:t>
                  </a:r>
                </a:p>
              </p:txBody>
            </p:sp>
            <p:sp>
              <p:nvSpPr>
                <p:cNvPr id="59431" name="Text Box 59"/>
                <p:cNvSpPr txBox="1">
                  <a:spLocks noChangeArrowheads="1"/>
                </p:cNvSpPr>
                <p:nvPr/>
              </p:nvSpPr>
              <p:spPr bwMode="auto">
                <a:xfrm>
                  <a:off x="1296"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32" name="Text Box 60"/>
                <p:cNvSpPr txBox="1">
                  <a:spLocks noChangeArrowheads="1"/>
                </p:cNvSpPr>
                <p:nvPr/>
              </p:nvSpPr>
              <p:spPr bwMode="auto">
                <a:xfrm>
                  <a:off x="2304"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sp>
          <p:nvSpPr>
            <p:cNvPr id="59399" name="Text Box 61"/>
            <p:cNvSpPr txBox="1">
              <a:spLocks noChangeArrowheads="1"/>
            </p:cNvSpPr>
            <p:nvPr/>
          </p:nvSpPr>
          <p:spPr bwMode="auto">
            <a:xfrm>
              <a:off x="2736" y="2400"/>
              <a:ext cx="288" cy="2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600" dirty="0">
                  <a:latin typeface="Arial" panose="020B0604020202020204" pitchFamily="34" charset="0"/>
                  <a:cs typeface="Arial" panose="020B0604020202020204" pitchFamily="34" charset="0"/>
                </a:rPr>
                <a:t>∞,-</a:t>
              </a:r>
            </a:p>
          </p:txBody>
        </p:sp>
        <p:sp>
          <p:nvSpPr>
            <p:cNvPr id="59400" name="Text Box 62"/>
            <p:cNvSpPr txBox="1">
              <a:spLocks noChangeArrowheads="1"/>
            </p:cNvSpPr>
            <p:nvPr/>
          </p:nvSpPr>
          <p:spPr bwMode="auto">
            <a:xfrm>
              <a:off x="3600" y="2400"/>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2,1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9401" name="Text Box 63"/>
            <p:cNvSpPr txBox="1">
              <a:spLocks noChangeArrowheads="1"/>
            </p:cNvSpPr>
            <p:nvPr/>
          </p:nvSpPr>
          <p:spPr bwMode="auto">
            <a:xfrm>
              <a:off x="4416" y="1632"/>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2,2</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9402" name="Text Box 64"/>
            <p:cNvSpPr txBox="1">
              <a:spLocks noChangeArrowheads="1"/>
            </p:cNvSpPr>
            <p:nvPr/>
          </p:nvSpPr>
          <p:spPr bwMode="auto">
            <a:xfrm>
              <a:off x="5424" y="2448"/>
              <a:ext cx="336" cy="1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2,3</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59403" name="Text Box 65"/>
            <p:cNvSpPr txBox="1">
              <a:spLocks noChangeArrowheads="1"/>
            </p:cNvSpPr>
            <p:nvPr/>
          </p:nvSpPr>
          <p:spPr bwMode="auto">
            <a:xfrm>
              <a:off x="4656" y="2784"/>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2,2</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9404" name="Text Box 66"/>
            <p:cNvSpPr txBox="1">
              <a:spLocks noChangeArrowheads="1"/>
            </p:cNvSpPr>
            <p:nvPr/>
          </p:nvSpPr>
          <p:spPr bwMode="auto">
            <a:xfrm>
              <a:off x="3840" y="3456"/>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3,1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grpSp>
      <p:sp>
        <p:nvSpPr>
          <p:cNvPr id="2" name="Rectangle 1"/>
          <p:cNvSpPr/>
          <p:nvPr/>
        </p:nvSpPr>
        <p:spPr>
          <a:xfrm>
            <a:off x="1668474" y="2008887"/>
            <a:ext cx="457176" cy="338554"/>
          </a:xfrm>
          <a:prstGeom prst="rect">
            <a:avLst/>
          </a:prstGeom>
        </p:spPr>
        <p:txBody>
          <a:bodyPr wrap="none">
            <a:spAutoFit/>
          </a:bodyPr>
          <a:lstStyle/>
          <a:p>
            <a:pPr algn="l" eaLnBrk="1" hangingPunct="1">
              <a:spcBef>
                <a:spcPct val="50000"/>
              </a:spcBef>
            </a:pPr>
            <a:r>
              <a:rPr lang="en-US" altLang="en-US" sz="1600" dirty="0">
                <a:latin typeface="Arial" panose="020B0604020202020204" pitchFamily="34" charset="0"/>
                <a:cs typeface="Arial" panose="020B0604020202020204" pitchFamily="34" charset="0"/>
              </a:rPr>
              <a:t>∞,-</a:t>
            </a:r>
          </a:p>
        </p:txBody>
      </p:sp>
      <p:sp>
        <p:nvSpPr>
          <p:cNvPr id="3" name="Rectangle 2"/>
          <p:cNvSpPr/>
          <p:nvPr/>
        </p:nvSpPr>
        <p:spPr>
          <a:xfrm>
            <a:off x="2966223" y="1991172"/>
            <a:ext cx="503664"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2,1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4" name="Rectangle 3"/>
          <p:cNvSpPr/>
          <p:nvPr/>
        </p:nvSpPr>
        <p:spPr>
          <a:xfrm>
            <a:off x="3460981" y="3707193"/>
            <a:ext cx="503664"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3,1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 name="Rectangle 4"/>
          <p:cNvSpPr/>
          <p:nvPr/>
        </p:nvSpPr>
        <p:spPr>
          <a:xfrm>
            <a:off x="4314398" y="845001"/>
            <a:ext cx="503664" cy="307777"/>
          </a:xfrm>
          <a:prstGeom prst="rect">
            <a:avLst/>
          </a:prstGeom>
        </p:spPr>
        <p:txBody>
          <a:bodyPr wrap="none">
            <a:spAutoFit/>
          </a:body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2,2</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6" name="Rectangle 5"/>
          <p:cNvSpPr/>
          <p:nvPr/>
        </p:nvSpPr>
        <p:spPr>
          <a:xfrm>
            <a:off x="4530725" y="2740295"/>
            <a:ext cx="503664" cy="307777"/>
          </a:xfrm>
          <a:prstGeom prst="rect">
            <a:avLst/>
          </a:prstGeom>
        </p:spPr>
        <p:txBody>
          <a:bodyPr wrap="none">
            <a:spAutoFit/>
          </a:body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2,2</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8" name="Rectangle 7"/>
          <p:cNvSpPr/>
          <p:nvPr/>
        </p:nvSpPr>
        <p:spPr>
          <a:xfrm>
            <a:off x="6154151" y="6168507"/>
            <a:ext cx="4572000" cy="584775"/>
          </a:xfrm>
          <a:prstGeom prst="rect">
            <a:avLst/>
          </a:prstGeom>
        </p:spPr>
        <p:txBody>
          <a:bodyPr>
            <a:spAutoFit/>
          </a:bodyPr>
          <a:lstStyle/>
          <a:p>
            <a:pPr algn="l" eaLnBrk="1" hangingPunct="1">
              <a:spcBef>
                <a:spcPct val="50000"/>
              </a:spcBef>
            </a:pPr>
            <a:r>
              <a:rPr lang="en-US" altLang="en-US" sz="1600" dirty="0">
                <a:latin typeface="Arial" panose="020B0604020202020204" pitchFamily="34" charset="0"/>
              </a:rPr>
              <a:t>Augment the flow by 2 (the sink’s first label) along the path 1</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cs typeface="Arial" panose="020B0604020202020204" pitchFamily="34" charset="0"/>
              </a:rPr>
              <a:t>2</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rPr>
              <a:t>3</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rPr>
              <a:t>6</a:t>
            </a:r>
          </a:p>
        </p:txBody>
      </p:sp>
      <p:sp>
        <p:nvSpPr>
          <p:cNvPr id="9" name="Rectangle 8"/>
          <p:cNvSpPr/>
          <p:nvPr/>
        </p:nvSpPr>
        <p:spPr>
          <a:xfrm>
            <a:off x="2412885" y="4406893"/>
            <a:ext cx="2369672"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2 4 3 5 </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r>
              <a:rPr lang="en-US" altLang="en-US" dirty="0">
                <a:latin typeface="Arial" panose="020B0604020202020204" pitchFamily="34" charset="0"/>
              </a:rPr>
              <a:t> </a:t>
            </a:r>
          </a:p>
        </p:txBody>
      </p:sp>
      <p:sp>
        <p:nvSpPr>
          <p:cNvPr id="10" name="Rectangle 9"/>
          <p:cNvSpPr/>
          <p:nvPr/>
        </p:nvSpPr>
        <p:spPr>
          <a:xfrm>
            <a:off x="8284960" y="5647129"/>
            <a:ext cx="2119313"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2 4 3 5 6</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endParaRPr lang="en-US" altLang="en-US" dirty="0">
              <a:latin typeface="Arial" panose="020B0604020202020204" pitchFamily="34" charset="0"/>
            </a:endParaRPr>
          </a:p>
        </p:txBody>
      </p:sp>
      <p:pic>
        <p:nvPicPr>
          <p:cNvPr id="12" name="Audio 11">
            <a:hlinkClick r:id="" action="ppaction://media"/>
            <a:extLst>
              <a:ext uri="{FF2B5EF4-FFF2-40B4-BE49-F238E27FC236}">
                <a16:creationId xmlns:a16="http://schemas.microsoft.com/office/drawing/2014/main" id="{D5225B53-7D62-2B41-9505-FC15B2D6EC5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979599396"/>
      </p:ext>
    </p:extLst>
  </p:cSld>
  <p:clrMapOvr>
    <a:masterClrMapping/>
  </p:clrMapOvr>
  <mc:AlternateContent xmlns:mc="http://schemas.openxmlformats.org/markup-compatibility/2006">
    <mc:Choice xmlns:p14="http://schemas.microsoft.com/office/powerpoint/2010/main" Requires="p14">
      <p:transition spd="med" p14:dur="700" advTm="100401">
        <p:fade/>
      </p:transition>
    </mc:Choice>
    <mc:Fallback>
      <p:transition spd="med" advTm="10040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Rectangle 2"/>
          <p:cNvSpPr>
            <a:spLocks noGrp="1" noChangeArrowheads="1"/>
          </p:cNvSpPr>
          <p:nvPr>
            <p:ph type="title"/>
          </p:nvPr>
        </p:nvSpPr>
        <p:spPr>
          <a:xfrm>
            <a:off x="722312" y="310076"/>
            <a:ext cx="8458200" cy="579438"/>
          </a:xfrm>
        </p:spPr>
        <p:txBody>
          <a:bodyPr>
            <a:noAutofit/>
          </a:bodyPr>
          <a:lstStyle/>
          <a:p>
            <a:pPr>
              <a:defRPr/>
            </a:pPr>
            <a:r>
              <a:rPr lang="en-US" dirty="0"/>
              <a:t>Example (cont.) </a:t>
            </a:r>
          </a:p>
        </p:txBody>
      </p:sp>
      <p:grpSp>
        <p:nvGrpSpPr>
          <p:cNvPr id="59397" name="Group 5"/>
          <p:cNvGrpSpPr>
            <a:grpSpLocks/>
          </p:cNvGrpSpPr>
          <p:nvPr/>
        </p:nvGrpSpPr>
        <p:grpSpPr bwMode="auto">
          <a:xfrm>
            <a:off x="1903412" y="1143001"/>
            <a:ext cx="8763000" cy="4737001"/>
            <a:chOff x="240" y="576"/>
            <a:chExt cx="5520" cy="3080"/>
          </a:xfrm>
        </p:grpSpPr>
        <p:grpSp>
          <p:nvGrpSpPr>
            <p:cNvPr id="59398" name="Group 6"/>
            <p:cNvGrpSpPr>
              <a:grpSpLocks/>
            </p:cNvGrpSpPr>
            <p:nvPr/>
          </p:nvGrpSpPr>
          <p:grpSpPr bwMode="auto">
            <a:xfrm>
              <a:off x="240" y="576"/>
              <a:ext cx="5376" cy="3055"/>
              <a:chOff x="240" y="576"/>
              <a:chExt cx="5376" cy="3055"/>
            </a:xfrm>
          </p:grpSpPr>
          <p:grpSp>
            <p:nvGrpSpPr>
              <p:cNvPr id="59405" name="Group 7"/>
              <p:cNvGrpSpPr>
                <a:grpSpLocks/>
              </p:cNvGrpSpPr>
              <p:nvPr/>
            </p:nvGrpSpPr>
            <p:grpSpPr bwMode="auto">
              <a:xfrm>
                <a:off x="240" y="576"/>
                <a:ext cx="2736" cy="1807"/>
                <a:chOff x="240" y="576"/>
                <a:chExt cx="2736" cy="1807"/>
              </a:xfrm>
            </p:grpSpPr>
            <p:sp>
              <p:nvSpPr>
                <p:cNvPr id="59433" name="Oval 8"/>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4" name="Oval 9"/>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5" name="Oval 10"/>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6" name="Oval 11"/>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7" name="Oval 12"/>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8" name="Oval 13"/>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39" name="Line 14"/>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0" name="Line 15"/>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1" name="Line 16"/>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2" name="Line 17"/>
                <p:cNvSpPr>
                  <a:spLocks noChangeShapeType="1"/>
                </p:cNvSpPr>
                <p:nvPr/>
              </p:nvSpPr>
              <p:spPr bwMode="auto">
                <a:xfrm>
                  <a:off x="1248"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3" name="Line 18"/>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4" name="Line 19"/>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5" name="Line 20"/>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46" name="Text Box 21"/>
                <p:cNvSpPr txBox="1">
                  <a:spLocks noChangeArrowheads="1"/>
                </p:cNvSpPr>
                <p:nvPr/>
              </p:nvSpPr>
              <p:spPr bwMode="auto">
                <a:xfrm>
                  <a:off x="276"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9447" name="Text Box 22"/>
                <p:cNvSpPr txBox="1">
                  <a:spLocks noChangeArrowheads="1"/>
                </p:cNvSpPr>
                <p:nvPr/>
              </p:nvSpPr>
              <p:spPr bwMode="auto">
                <a:xfrm>
                  <a:off x="1032"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9448" name="Text Box 23"/>
                <p:cNvSpPr txBox="1">
                  <a:spLocks noChangeArrowheads="1"/>
                </p:cNvSpPr>
                <p:nvPr/>
              </p:nvSpPr>
              <p:spPr bwMode="auto">
                <a:xfrm>
                  <a:off x="1895"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9449" name="Text Box 24"/>
                <p:cNvSpPr txBox="1">
                  <a:spLocks noChangeArrowheads="1"/>
                </p:cNvSpPr>
                <p:nvPr/>
              </p:nvSpPr>
              <p:spPr bwMode="auto">
                <a:xfrm>
                  <a:off x="1032" y="2145"/>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9450" name="Text Box 25"/>
                <p:cNvSpPr txBox="1">
                  <a:spLocks noChangeArrowheads="1"/>
                </p:cNvSpPr>
                <p:nvPr/>
              </p:nvSpPr>
              <p:spPr bwMode="auto">
                <a:xfrm>
                  <a:off x="1859" y="610"/>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9451" name="Text Box 26"/>
                <p:cNvSpPr txBox="1">
                  <a:spLocks noChangeArrowheads="1"/>
                </p:cNvSpPr>
                <p:nvPr/>
              </p:nvSpPr>
              <p:spPr bwMode="auto">
                <a:xfrm>
                  <a:off x="2736" y="139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9452" name="Text Box 27"/>
                <p:cNvSpPr txBox="1">
                  <a:spLocks noChangeArrowheads="1"/>
                </p:cNvSpPr>
                <p:nvPr/>
              </p:nvSpPr>
              <p:spPr bwMode="auto">
                <a:xfrm>
                  <a:off x="672"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53" name="Text Box 28"/>
                <p:cNvSpPr txBox="1">
                  <a:spLocks noChangeArrowheads="1"/>
                </p:cNvSpPr>
                <p:nvPr/>
              </p:nvSpPr>
              <p:spPr bwMode="auto">
                <a:xfrm>
                  <a:off x="2304"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54" name="Text Box 29"/>
                <p:cNvSpPr txBox="1">
                  <a:spLocks noChangeArrowheads="1"/>
                </p:cNvSpPr>
                <p:nvPr/>
              </p:nvSpPr>
              <p:spPr bwMode="auto">
                <a:xfrm>
                  <a:off x="432" y="1824"/>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55" name="Text Box 30"/>
                <p:cNvSpPr txBox="1">
                  <a:spLocks noChangeArrowheads="1"/>
                </p:cNvSpPr>
                <p:nvPr/>
              </p:nvSpPr>
              <p:spPr bwMode="auto">
                <a:xfrm>
                  <a:off x="1529" y="1855"/>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9456" name="Text Box 31"/>
                <p:cNvSpPr txBox="1">
                  <a:spLocks noChangeArrowheads="1"/>
                </p:cNvSpPr>
                <p:nvPr/>
              </p:nvSpPr>
              <p:spPr bwMode="auto">
                <a:xfrm>
                  <a:off x="1440"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0/5</a:t>
                  </a:r>
                </a:p>
              </p:txBody>
            </p:sp>
            <p:sp>
              <p:nvSpPr>
                <p:cNvPr id="59457" name="Text Box 32"/>
                <p:cNvSpPr txBox="1">
                  <a:spLocks noChangeArrowheads="1"/>
                </p:cNvSpPr>
                <p:nvPr/>
              </p:nvSpPr>
              <p:spPr bwMode="auto">
                <a:xfrm>
                  <a:off x="1296"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58" name="Text Box 33"/>
                <p:cNvSpPr txBox="1">
                  <a:spLocks noChangeArrowheads="1"/>
                </p:cNvSpPr>
                <p:nvPr/>
              </p:nvSpPr>
              <p:spPr bwMode="auto">
                <a:xfrm>
                  <a:off x="2304"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nvGrpSpPr>
              <p:cNvPr id="59406" name="Group 34"/>
              <p:cNvGrpSpPr>
                <a:grpSpLocks/>
              </p:cNvGrpSpPr>
              <p:nvPr/>
            </p:nvGrpSpPr>
            <p:grpSpPr bwMode="auto">
              <a:xfrm>
                <a:off x="2880" y="1824"/>
                <a:ext cx="2736" cy="1807"/>
                <a:chOff x="240" y="576"/>
                <a:chExt cx="2736" cy="1807"/>
              </a:xfrm>
            </p:grpSpPr>
            <p:sp>
              <p:nvSpPr>
                <p:cNvPr id="59407" name="Oval 35"/>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08" name="Oval 36"/>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09" name="Oval 37"/>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0" name="Oval 38"/>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1" name="Oval 39"/>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2" name="Oval 40"/>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9413" name="Line 41"/>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4" name="Line 42"/>
                <p:cNvSpPr>
                  <a:spLocks noChangeShapeType="1"/>
                </p:cNvSpPr>
                <p:nvPr/>
              </p:nvSpPr>
              <p:spPr bwMode="auto">
                <a:xfrm>
                  <a:off x="492" y="1463"/>
                  <a:ext cx="504" cy="0"/>
                </a:xfrm>
                <a:prstGeom prst="line">
                  <a:avLst/>
                </a:prstGeom>
                <a:noFill/>
                <a:ln w="508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5" name="Line 43"/>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6" name="Line 44"/>
                <p:cNvSpPr>
                  <a:spLocks noChangeShapeType="1"/>
                </p:cNvSpPr>
                <p:nvPr/>
              </p:nvSpPr>
              <p:spPr bwMode="auto">
                <a:xfrm>
                  <a:off x="1248" y="1463"/>
                  <a:ext cx="612" cy="0"/>
                </a:xfrm>
                <a:prstGeom prst="line">
                  <a:avLst/>
                </a:prstGeom>
                <a:noFill/>
                <a:ln w="508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7" name="Line 45"/>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8" name="Line 46"/>
                <p:cNvSpPr>
                  <a:spLocks noChangeShapeType="1"/>
                </p:cNvSpPr>
                <p:nvPr/>
              </p:nvSpPr>
              <p:spPr bwMode="auto">
                <a:xfrm>
                  <a:off x="2112" y="1463"/>
                  <a:ext cx="612" cy="0"/>
                </a:xfrm>
                <a:prstGeom prst="line">
                  <a:avLst/>
                </a:prstGeom>
                <a:noFill/>
                <a:ln w="508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19" name="Line 47"/>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9420" name="Text Box 48"/>
                <p:cNvSpPr txBox="1">
                  <a:spLocks noChangeArrowheads="1"/>
                </p:cNvSpPr>
                <p:nvPr/>
              </p:nvSpPr>
              <p:spPr bwMode="auto">
                <a:xfrm>
                  <a:off x="276"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59421" name="Text Box 49"/>
                <p:cNvSpPr txBox="1">
                  <a:spLocks noChangeArrowheads="1"/>
                </p:cNvSpPr>
                <p:nvPr/>
              </p:nvSpPr>
              <p:spPr bwMode="auto">
                <a:xfrm>
                  <a:off x="1032"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59422" name="Text Box 50"/>
                <p:cNvSpPr txBox="1">
                  <a:spLocks noChangeArrowheads="1"/>
                </p:cNvSpPr>
                <p:nvPr/>
              </p:nvSpPr>
              <p:spPr bwMode="auto">
                <a:xfrm>
                  <a:off x="1895" y="136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59423" name="Text Box 51"/>
                <p:cNvSpPr txBox="1">
                  <a:spLocks noChangeArrowheads="1"/>
                </p:cNvSpPr>
                <p:nvPr/>
              </p:nvSpPr>
              <p:spPr bwMode="auto">
                <a:xfrm>
                  <a:off x="1032" y="2145"/>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59424" name="Text Box 52"/>
                <p:cNvSpPr txBox="1">
                  <a:spLocks noChangeArrowheads="1"/>
                </p:cNvSpPr>
                <p:nvPr/>
              </p:nvSpPr>
              <p:spPr bwMode="auto">
                <a:xfrm>
                  <a:off x="1859" y="610"/>
                  <a:ext cx="19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59425" name="Text Box 53"/>
                <p:cNvSpPr txBox="1">
                  <a:spLocks noChangeArrowheads="1"/>
                </p:cNvSpPr>
                <p:nvPr/>
              </p:nvSpPr>
              <p:spPr bwMode="auto">
                <a:xfrm>
                  <a:off x="2736" y="1392"/>
                  <a:ext cx="19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59426" name="Text Box 54"/>
                <p:cNvSpPr txBox="1">
                  <a:spLocks noChangeArrowheads="1"/>
                </p:cNvSpPr>
                <p:nvPr/>
              </p:nvSpPr>
              <p:spPr bwMode="auto">
                <a:xfrm>
                  <a:off x="672"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27" name="Text Box 55"/>
                <p:cNvSpPr txBox="1">
                  <a:spLocks noChangeArrowheads="1"/>
                </p:cNvSpPr>
                <p:nvPr/>
              </p:nvSpPr>
              <p:spPr bwMode="auto">
                <a:xfrm>
                  <a:off x="2304"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0/2</a:t>
                  </a:r>
                </a:p>
              </p:txBody>
            </p:sp>
            <p:sp>
              <p:nvSpPr>
                <p:cNvPr id="59428" name="Text Box 56"/>
                <p:cNvSpPr txBox="1">
                  <a:spLocks noChangeArrowheads="1"/>
                </p:cNvSpPr>
                <p:nvPr/>
              </p:nvSpPr>
              <p:spPr bwMode="auto">
                <a:xfrm>
                  <a:off x="432" y="1824"/>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29" name="Text Box 57"/>
                <p:cNvSpPr txBox="1">
                  <a:spLocks noChangeArrowheads="1"/>
                </p:cNvSpPr>
                <p:nvPr/>
              </p:nvSpPr>
              <p:spPr bwMode="auto">
                <a:xfrm>
                  <a:off x="1529" y="1855"/>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9430" name="Text Box 58"/>
                <p:cNvSpPr txBox="1">
                  <a:spLocks noChangeArrowheads="1"/>
                </p:cNvSpPr>
                <p:nvPr/>
              </p:nvSpPr>
              <p:spPr bwMode="auto">
                <a:xfrm>
                  <a:off x="1440" y="1248"/>
                  <a:ext cx="316" cy="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0/5</a:t>
                  </a:r>
                </a:p>
              </p:txBody>
            </p:sp>
            <p:sp>
              <p:nvSpPr>
                <p:cNvPr id="59431" name="Text Box 59"/>
                <p:cNvSpPr txBox="1">
                  <a:spLocks noChangeArrowheads="1"/>
                </p:cNvSpPr>
                <p:nvPr/>
              </p:nvSpPr>
              <p:spPr bwMode="auto">
                <a:xfrm>
                  <a:off x="1296"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59432" name="Text Box 60"/>
                <p:cNvSpPr txBox="1">
                  <a:spLocks noChangeArrowheads="1"/>
                </p:cNvSpPr>
                <p:nvPr/>
              </p:nvSpPr>
              <p:spPr bwMode="auto">
                <a:xfrm>
                  <a:off x="2304" y="816"/>
                  <a:ext cx="316" cy="2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sp>
          <p:nvSpPr>
            <p:cNvPr id="59399" name="Text Box 61"/>
            <p:cNvSpPr txBox="1">
              <a:spLocks noChangeArrowheads="1"/>
            </p:cNvSpPr>
            <p:nvPr/>
          </p:nvSpPr>
          <p:spPr bwMode="auto">
            <a:xfrm>
              <a:off x="2736" y="2400"/>
              <a:ext cx="288" cy="2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600" dirty="0">
                  <a:latin typeface="Arial" panose="020B0604020202020204" pitchFamily="34" charset="0"/>
                  <a:cs typeface="Arial" panose="020B0604020202020204" pitchFamily="34" charset="0"/>
                </a:rPr>
                <a:t>∞,-</a:t>
              </a:r>
            </a:p>
          </p:txBody>
        </p:sp>
        <p:sp>
          <p:nvSpPr>
            <p:cNvPr id="59400" name="Text Box 62"/>
            <p:cNvSpPr txBox="1">
              <a:spLocks noChangeArrowheads="1"/>
            </p:cNvSpPr>
            <p:nvPr/>
          </p:nvSpPr>
          <p:spPr bwMode="auto">
            <a:xfrm>
              <a:off x="3600" y="2400"/>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2,1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9401" name="Text Box 63"/>
            <p:cNvSpPr txBox="1">
              <a:spLocks noChangeArrowheads="1"/>
            </p:cNvSpPr>
            <p:nvPr/>
          </p:nvSpPr>
          <p:spPr bwMode="auto">
            <a:xfrm>
              <a:off x="4416" y="1632"/>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2,2</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9402" name="Text Box 64"/>
            <p:cNvSpPr txBox="1">
              <a:spLocks noChangeArrowheads="1"/>
            </p:cNvSpPr>
            <p:nvPr/>
          </p:nvSpPr>
          <p:spPr bwMode="auto">
            <a:xfrm>
              <a:off x="5424" y="2448"/>
              <a:ext cx="336" cy="1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2,3</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59403" name="Text Box 65"/>
            <p:cNvSpPr txBox="1">
              <a:spLocks noChangeArrowheads="1"/>
            </p:cNvSpPr>
            <p:nvPr/>
          </p:nvSpPr>
          <p:spPr bwMode="auto">
            <a:xfrm>
              <a:off x="4656" y="2784"/>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2,2</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9404" name="Text Box 66"/>
            <p:cNvSpPr txBox="1">
              <a:spLocks noChangeArrowheads="1"/>
            </p:cNvSpPr>
            <p:nvPr/>
          </p:nvSpPr>
          <p:spPr bwMode="auto">
            <a:xfrm>
              <a:off x="3840" y="3456"/>
              <a:ext cx="336" cy="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3,1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grpSp>
      <p:sp>
        <p:nvSpPr>
          <p:cNvPr id="2" name="Rectangle 1"/>
          <p:cNvSpPr/>
          <p:nvPr/>
        </p:nvSpPr>
        <p:spPr>
          <a:xfrm>
            <a:off x="1668474" y="2008887"/>
            <a:ext cx="457176" cy="338554"/>
          </a:xfrm>
          <a:prstGeom prst="rect">
            <a:avLst/>
          </a:prstGeom>
        </p:spPr>
        <p:txBody>
          <a:bodyPr wrap="none">
            <a:spAutoFit/>
          </a:bodyPr>
          <a:lstStyle/>
          <a:p>
            <a:pPr algn="l" eaLnBrk="1" hangingPunct="1">
              <a:spcBef>
                <a:spcPct val="50000"/>
              </a:spcBef>
            </a:pPr>
            <a:r>
              <a:rPr lang="en-US" altLang="en-US" sz="1600" dirty="0">
                <a:latin typeface="Arial" panose="020B0604020202020204" pitchFamily="34" charset="0"/>
                <a:cs typeface="Arial" panose="020B0604020202020204" pitchFamily="34" charset="0"/>
              </a:rPr>
              <a:t>∞,-</a:t>
            </a:r>
          </a:p>
        </p:txBody>
      </p:sp>
      <p:sp>
        <p:nvSpPr>
          <p:cNvPr id="3" name="Rectangle 2"/>
          <p:cNvSpPr/>
          <p:nvPr/>
        </p:nvSpPr>
        <p:spPr>
          <a:xfrm>
            <a:off x="2966223" y="1991172"/>
            <a:ext cx="503664"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2,1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4" name="Rectangle 3"/>
          <p:cNvSpPr/>
          <p:nvPr/>
        </p:nvSpPr>
        <p:spPr>
          <a:xfrm>
            <a:off x="3460981" y="3707193"/>
            <a:ext cx="503664"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3,1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 name="Rectangle 4"/>
          <p:cNvSpPr/>
          <p:nvPr/>
        </p:nvSpPr>
        <p:spPr>
          <a:xfrm>
            <a:off x="4314398" y="845001"/>
            <a:ext cx="503664" cy="307777"/>
          </a:xfrm>
          <a:prstGeom prst="rect">
            <a:avLst/>
          </a:prstGeom>
        </p:spPr>
        <p:txBody>
          <a:bodyPr wrap="none">
            <a:spAutoFit/>
          </a:body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2,2</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6" name="Rectangle 5"/>
          <p:cNvSpPr/>
          <p:nvPr/>
        </p:nvSpPr>
        <p:spPr>
          <a:xfrm>
            <a:off x="4530725" y="2740295"/>
            <a:ext cx="503664" cy="307777"/>
          </a:xfrm>
          <a:prstGeom prst="rect">
            <a:avLst/>
          </a:prstGeom>
        </p:spPr>
        <p:txBody>
          <a:bodyPr wrap="none">
            <a:spAutoFit/>
          </a:body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2,2</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8" name="Rectangle 7"/>
          <p:cNvSpPr/>
          <p:nvPr/>
        </p:nvSpPr>
        <p:spPr>
          <a:xfrm>
            <a:off x="6154151" y="6168507"/>
            <a:ext cx="4572000" cy="584775"/>
          </a:xfrm>
          <a:prstGeom prst="rect">
            <a:avLst/>
          </a:prstGeom>
        </p:spPr>
        <p:txBody>
          <a:bodyPr>
            <a:spAutoFit/>
          </a:bodyPr>
          <a:lstStyle/>
          <a:p>
            <a:pPr algn="l" eaLnBrk="1" hangingPunct="1">
              <a:spcBef>
                <a:spcPct val="50000"/>
              </a:spcBef>
            </a:pPr>
            <a:r>
              <a:rPr lang="en-US" altLang="en-US" sz="1600" dirty="0">
                <a:latin typeface="Arial" panose="020B0604020202020204" pitchFamily="34" charset="0"/>
              </a:rPr>
              <a:t>Augment the flow by 2 (the sink’s first label) along the path 1</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cs typeface="Arial" panose="020B0604020202020204" pitchFamily="34" charset="0"/>
              </a:rPr>
              <a:t>2</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rPr>
              <a:t>3</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rPr>
              <a:t>6</a:t>
            </a:r>
          </a:p>
        </p:txBody>
      </p:sp>
      <p:sp>
        <p:nvSpPr>
          <p:cNvPr id="9" name="Rectangle 8"/>
          <p:cNvSpPr/>
          <p:nvPr/>
        </p:nvSpPr>
        <p:spPr>
          <a:xfrm>
            <a:off x="2412885" y="4406893"/>
            <a:ext cx="2369672"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2 4 3 5 </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r>
              <a:rPr lang="en-US" altLang="en-US" dirty="0">
                <a:latin typeface="Arial" panose="020B0604020202020204" pitchFamily="34" charset="0"/>
              </a:rPr>
              <a:t> </a:t>
            </a:r>
          </a:p>
        </p:txBody>
      </p:sp>
      <p:sp>
        <p:nvSpPr>
          <p:cNvPr id="10" name="Rectangle 9"/>
          <p:cNvSpPr/>
          <p:nvPr/>
        </p:nvSpPr>
        <p:spPr>
          <a:xfrm>
            <a:off x="8284960" y="5647129"/>
            <a:ext cx="2119313"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2 4 3 5 6</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endParaRPr lang="en-US" altLang="en-US" dirty="0">
              <a:latin typeface="Arial" panose="020B0604020202020204" pitchFamily="34" charset="0"/>
            </a:endParaRPr>
          </a:p>
        </p:txBody>
      </p:sp>
      <p:pic>
        <p:nvPicPr>
          <p:cNvPr id="7" name="Audio 6">
            <a:hlinkClick r:id="" action="ppaction://media"/>
            <a:extLst>
              <a:ext uri="{FF2B5EF4-FFF2-40B4-BE49-F238E27FC236}">
                <a16:creationId xmlns:a16="http://schemas.microsoft.com/office/drawing/2014/main" id="{9FB09441-8765-EA4F-BD10-B41C2EC0031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4213144409"/>
      </p:ext>
    </p:extLst>
  </p:cSld>
  <p:clrMapOvr>
    <a:masterClrMapping/>
  </p:clrMapOvr>
  <mc:AlternateContent xmlns:mc="http://schemas.openxmlformats.org/markup-compatibility/2006">
    <mc:Choice xmlns:p14="http://schemas.microsoft.com/office/powerpoint/2010/main" Requires="p14">
      <p:transition spd="med" p14:dur="700" advTm="87456">
        <p:fade/>
      </p:transition>
    </mc:Choice>
    <mc:Fallback>
      <p:transition spd="med" advTm="8745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418" name="Group 2"/>
          <p:cNvGrpSpPr>
            <a:grpSpLocks/>
          </p:cNvGrpSpPr>
          <p:nvPr/>
        </p:nvGrpSpPr>
        <p:grpSpPr bwMode="auto">
          <a:xfrm>
            <a:off x="1903412" y="1219201"/>
            <a:ext cx="8534400" cy="4594225"/>
            <a:chOff x="240" y="576"/>
            <a:chExt cx="5376" cy="3086"/>
          </a:xfrm>
        </p:grpSpPr>
        <p:grpSp>
          <p:nvGrpSpPr>
            <p:cNvPr id="60423" name="Group 3"/>
            <p:cNvGrpSpPr>
              <a:grpSpLocks/>
            </p:cNvGrpSpPr>
            <p:nvPr/>
          </p:nvGrpSpPr>
          <p:grpSpPr bwMode="auto">
            <a:xfrm>
              <a:off x="240" y="576"/>
              <a:ext cx="5376" cy="3063"/>
              <a:chOff x="240" y="576"/>
              <a:chExt cx="5376" cy="3063"/>
            </a:xfrm>
          </p:grpSpPr>
          <p:grpSp>
            <p:nvGrpSpPr>
              <p:cNvPr id="60430" name="Group 4"/>
              <p:cNvGrpSpPr>
                <a:grpSpLocks/>
              </p:cNvGrpSpPr>
              <p:nvPr/>
            </p:nvGrpSpPr>
            <p:grpSpPr bwMode="auto">
              <a:xfrm>
                <a:off x="240" y="576"/>
                <a:ext cx="2736" cy="1815"/>
                <a:chOff x="240" y="576"/>
                <a:chExt cx="2736" cy="1815"/>
              </a:xfrm>
            </p:grpSpPr>
            <p:sp>
              <p:nvSpPr>
                <p:cNvPr id="60458" name="Oval 5"/>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59" name="Oval 6"/>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0" name="Oval 7"/>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1" name="Oval 8"/>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2" name="Oval 9"/>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3" name="Oval 10"/>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4" name="Line 11"/>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5" name="Line 12"/>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6" name="Line 13"/>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7" name="Line 14"/>
                <p:cNvSpPr>
                  <a:spLocks noChangeShapeType="1"/>
                </p:cNvSpPr>
                <p:nvPr/>
              </p:nvSpPr>
              <p:spPr bwMode="auto">
                <a:xfrm>
                  <a:off x="1248"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8" name="Line 15"/>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9" name="Line 16"/>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70" name="Line 17"/>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71" name="Text Box 18"/>
                <p:cNvSpPr txBox="1">
                  <a:spLocks noChangeArrowheads="1"/>
                </p:cNvSpPr>
                <p:nvPr/>
              </p:nvSpPr>
              <p:spPr bwMode="auto">
                <a:xfrm>
                  <a:off x="276"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60472" name="Text Box 19"/>
                <p:cNvSpPr txBox="1">
                  <a:spLocks noChangeArrowheads="1"/>
                </p:cNvSpPr>
                <p:nvPr/>
              </p:nvSpPr>
              <p:spPr bwMode="auto">
                <a:xfrm>
                  <a:off x="1032"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60473" name="Text Box 20"/>
                <p:cNvSpPr txBox="1">
                  <a:spLocks noChangeArrowheads="1"/>
                </p:cNvSpPr>
                <p:nvPr/>
              </p:nvSpPr>
              <p:spPr bwMode="auto">
                <a:xfrm>
                  <a:off x="1895"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60474" name="Text Box 21"/>
                <p:cNvSpPr txBox="1">
                  <a:spLocks noChangeArrowheads="1"/>
                </p:cNvSpPr>
                <p:nvPr/>
              </p:nvSpPr>
              <p:spPr bwMode="auto">
                <a:xfrm>
                  <a:off x="1032" y="2145"/>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60475" name="Text Box 22"/>
                <p:cNvSpPr txBox="1">
                  <a:spLocks noChangeArrowheads="1"/>
                </p:cNvSpPr>
                <p:nvPr/>
              </p:nvSpPr>
              <p:spPr bwMode="auto">
                <a:xfrm>
                  <a:off x="1859" y="610"/>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60476" name="Text Box 23"/>
                <p:cNvSpPr txBox="1">
                  <a:spLocks noChangeArrowheads="1"/>
                </p:cNvSpPr>
                <p:nvPr/>
              </p:nvSpPr>
              <p:spPr bwMode="auto">
                <a:xfrm>
                  <a:off x="2736" y="139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60477" name="Text Box 24"/>
                <p:cNvSpPr txBox="1">
                  <a:spLocks noChangeArrowheads="1"/>
                </p:cNvSpPr>
                <p:nvPr/>
              </p:nvSpPr>
              <p:spPr bwMode="auto">
                <a:xfrm>
                  <a:off x="672"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2</a:t>
                  </a:r>
                  <a:r>
                    <a:rPr lang="en-US" altLang="en-US" sz="1800" dirty="0">
                      <a:latin typeface="Arial" panose="020B0604020202020204" pitchFamily="34" charset="0"/>
                    </a:rPr>
                    <a:t>/2</a:t>
                  </a:r>
                </a:p>
              </p:txBody>
            </p:sp>
            <p:sp>
              <p:nvSpPr>
                <p:cNvPr id="60478" name="Text Box 25"/>
                <p:cNvSpPr txBox="1">
                  <a:spLocks noChangeArrowheads="1"/>
                </p:cNvSpPr>
                <p:nvPr/>
              </p:nvSpPr>
              <p:spPr bwMode="auto">
                <a:xfrm>
                  <a:off x="2304"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2</a:t>
                  </a:r>
                  <a:r>
                    <a:rPr lang="en-US" altLang="en-US" sz="1800" dirty="0">
                      <a:latin typeface="Arial" panose="020B0604020202020204" pitchFamily="34" charset="0"/>
                    </a:rPr>
                    <a:t>/2</a:t>
                  </a:r>
                </a:p>
              </p:txBody>
            </p:sp>
            <p:sp>
              <p:nvSpPr>
                <p:cNvPr id="60479" name="Text Box 26"/>
                <p:cNvSpPr txBox="1">
                  <a:spLocks noChangeArrowheads="1"/>
                </p:cNvSpPr>
                <p:nvPr/>
              </p:nvSpPr>
              <p:spPr bwMode="auto">
                <a:xfrm>
                  <a:off x="432" y="1824"/>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80" name="Text Box 27"/>
                <p:cNvSpPr txBox="1">
                  <a:spLocks noChangeArrowheads="1"/>
                </p:cNvSpPr>
                <p:nvPr/>
              </p:nvSpPr>
              <p:spPr bwMode="auto">
                <a:xfrm>
                  <a:off x="1529" y="1855"/>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60481" name="Text Box 28"/>
                <p:cNvSpPr txBox="1">
                  <a:spLocks noChangeArrowheads="1"/>
                </p:cNvSpPr>
                <p:nvPr/>
              </p:nvSpPr>
              <p:spPr bwMode="auto">
                <a:xfrm>
                  <a:off x="1440"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2</a:t>
                  </a:r>
                  <a:r>
                    <a:rPr lang="en-US" altLang="en-US" sz="1800" dirty="0">
                      <a:latin typeface="Arial" panose="020B0604020202020204" pitchFamily="34" charset="0"/>
                    </a:rPr>
                    <a:t>/5</a:t>
                  </a:r>
                </a:p>
              </p:txBody>
            </p:sp>
            <p:sp>
              <p:nvSpPr>
                <p:cNvPr id="60482" name="Text Box 29"/>
                <p:cNvSpPr txBox="1">
                  <a:spLocks noChangeArrowheads="1"/>
                </p:cNvSpPr>
                <p:nvPr/>
              </p:nvSpPr>
              <p:spPr bwMode="auto">
                <a:xfrm>
                  <a:off x="1296"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83" name="Text Box 30"/>
                <p:cNvSpPr txBox="1">
                  <a:spLocks noChangeArrowheads="1"/>
                </p:cNvSpPr>
                <p:nvPr/>
              </p:nvSpPr>
              <p:spPr bwMode="auto">
                <a:xfrm>
                  <a:off x="2304"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nvGrpSpPr>
              <p:cNvPr id="60431" name="Group 31"/>
              <p:cNvGrpSpPr>
                <a:grpSpLocks/>
              </p:cNvGrpSpPr>
              <p:nvPr/>
            </p:nvGrpSpPr>
            <p:grpSpPr bwMode="auto">
              <a:xfrm>
                <a:off x="2880" y="1824"/>
                <a:ext cx="2736" cy="1815"/>
                <a:chOff x="240" y="576"/>
                <a:chExt cx="2736" cy="1815"/>
              </a:xfrm>
            </p:grpSpPr>
            <p:sp>
              <p:nvSpPr>
                <p:cNvPr id="60432" name="Oval 32"/>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3" name="Oval 33"/>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4" name="Oval 34"/>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5" name="Oval 35"/>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6" name="Oval 36"/>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7" name="Oval 37"/>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8" name="Line 38"/>
                <p:cNvSpPr>
                  <a:spLocks noChangeShapeType="1"/>
                </p:cNvSpPr>
                <p:nvPr/>
              </p:nvSpPr>
              <p:spPr bwMode="auto">
                <a:xfrm>
                  <a:off x="420" y="1566"/>
                  <a:ext cx="612" cy="580"/>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39" name="Line 39"/>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0" name="Line 40"/>
                <p:cNvSpPr>
                  <a:spLocks noChangeShapeType="1"/>
                </p:cNvSpPr>
                <p:nvPr/>
              </p:nvSpPr>
              <p:spPr bwMode="auto">
                <a:xfrm flipV="1">
                  <a:off x="1212" y="781"/>
                  <a:ext cx="648" cy="580"/>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1" name="Line 41"/>
                <p:cNvSpPr>
                  <a:spLocks noChangeShapeType="1"/>
                </p:cNvSpPr>
                <p:nvPr/>
              </p:nvSpPr>
              <p:spPr bwMode="auto">
                <a:xfrm>
                  <a:off x="1248" y="1463"/>
                  <a:ext cx="612" cy="0"/>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2" name="Line 42"/>
                <p:cNvSpPr>
                  <a:spLocks noChangeShapeType="1"/>
                </p:cNvSpPr>
                <p:nvPr/>
              </p:nvSpPr>
              <p:spPr bwMode="auto">
                <a:xfrm flipV="1">
                  <a:off x="1248" y="1566"/>
                  <a:ext cx="648" cy="614"/>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3" name="Line 43"/>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4" name="Line 44"/>
                <p:cNvSpPr>
                  <a:spLocks noChangeShapeType="1"/>
                </p:cNvSpPr>
                <p:nvPr/>
              </p:nvSpPr>
              <p:spPr bwMode="auto">
                <a:xfrm>
                  <a:off x="2040" y="747"/>
                  <a:ext cx="756" cy="648"/>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5" name="Text Box 45"/>
                <p:cNvSpPr txBox="1">
                  <a:spLocks noChangeArrowheads="1"/>
                </p:cNvSpPr>
                <p:nvPr/>
              </p:nvSpPr>
              <p:spPr bwMode="auto">
                <a:xfrm>
                  <a:off x="276"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60446" name="Text Box 46"/>
                <p:cNvSpPr txBox="1">
                  <a:spLocks noChangeArrowheads="1"/>
                </p:cNvSpPr>
                <p:nvPr/>
              </p:nvSpPr>
              <p:spPr bwMode="auto">
                <a:xfrm>
                  <a:off x="1032"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60447" name="Text Box 47"/>
                <p:cNvSpPr txBox="1">
                  <a:spLocks noChangeArrowheads="1"/>
                </p:cNvSpPr>
                <p:nvPr/>
              </p:nvSpPr>
              <p:spPr bwMode="auto">
                <a:xfrm>
                  <a:off x="1895"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60448" name="Text Box 48"/>
                <p:cNvSpPr txBox="1">
                  <a:spLocks noChangeArrowheads="1"/>
                </p:cNvSpPr>
                <p:nvPr/>
              </p:nvSpPr>
              <p:spPr bwMode="auto">
                <a:xfrm>
                  <a:off x="1032" y="2145"/>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60449" name="Text Box 49"/>
                <p:cNvSpPr txBox="1">
                  <a:spLocks noChangeArrowheads="1"/>
                </p:cNvSpPr>
                <p:nvPr/>
              </p:nvSpPr>
              <p:spPr bwMode="auto">
                <a:xfrm>
                  <a:off x="1859" y="610"/>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60450" name="Text Box 50"/>
                <p:cNvSpPr txBox="1">
                  <a:spLocks noChangeArrowheads="1"/>
                </p:cNvSpPr>
                <p:nvPr/>
              </p:nvSpPr>
              <p:spPr bwMode="auto">
                <a:xfrm>
                  <a:off x="2736" y="1389"/>
                  <a:ext cx="196" cy="2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60451" name="Text Box 51"/>
                <p:cNvSpPr txBox="1">
                  <a:spLocks noChangeArrowheads="1"/>
                </p:cNvSpPr>
                <p:nvPr/>
              </p:nvSpPr>
              <p:spPr bwMode="auto">
                <a:xfrm>
                  <a:off x="672"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52" name="Text Box 52"/>
                <p:cNvSpPr txBox="1">
                  <a:spLocks noChangeArrowheads="1"/>
                </p:cNvSpPr>
                <p:nvPr/>
              </p:nvSpPr>
              <p:spPr bwMode="auto">
                <a:xfrm>
                  <a:off x="2304"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53" name="Text Box 53"/>
                <p:cNvSpPr txBox="1">
                  <a:spLocks noChangeArrowheads="1"/>
                </p:cNvSpPr>
                <p:nvPr/>
              </p:nvSpPr>
              <p:spPr bwMode="auto">
                <a:xfrm>
                  <a:off x="432" y="1824"/>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54" name="Text Box 54"/>
                <p:cNvSpPr txBox="1">
                  <a:spLocks noChangeArrowheads="1"/>
                </p:cNvSpPr>
                <p:nvPr/>
              </p:nvSpPr>
              <p:spPr bwMode="auto">
                <a:xfrm>
                  <a:off x="1529" y="1855"/>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60455" name="Text Box 55"/>
                <p:cNvSpPr txBox="1">
                  <a:spLocks noChangeArrowheads="1"/>
                </p:cNvSpPr>
                <p:nvPr/>
              </p:nvSpPr>
              <p:spPr bwMode="auto">
                <a:xfrm>
                  <a:off x="1440"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2/5</a:t>
                  </a:r>
                </a:p>
              </p:txBody>
            </p:sp>
            <p:sp>
              <p:nvSpPr>
                <p:cNvPr id="60456" name="Text Box 56"/>
                <p:cNvSpPr txBox="1">
                  <a:spLocks noChangeArrowheads="1"/>
                </p:cNvSpPr>
                <p:nvPr/>
              </p:nvSpPr>
              <p:spPr bwMode="auto">
                <a:xfrm>
                  <a:off x="1296"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57" name="Text Box 57"/>
                <p:cNvSpPr txBox="1">
                  <a:spLocks noChangeArrowheads="1"/>
                </p:cNvSpPr>
                <p:nvPr/>
              </p:nvSpPr>
              <p:spPr bwMode="auto">
                <a:xfrm>
                  <a:off x="2304"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sp>
          <p:nvSpPr>
            <p:cNvPr id="60424" name="Text Box 58"/>
            <p:cNvSpPr txBox="1">
              <a:spLocks noChangeArrowheads="1"/>
            </p:cNvSpPr>
            <p:nvPr/>
          </p:nvSpPr>
          <p:spPr bwMode="auto">
            <a:xfrm>
              <a:off x="2736" y="2399"/>
              <a:ext cx="288" cy="2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600" dirty="0">
                  <a:latin typeface="Arial" panose="020B0604020202020204" pitchFamily="34" charset="0"/>
                  <a:cs typeface="Arial" panose="020B0604020202020204" pitchFamily="34" charset="0"/>
                </a:rPr>
                <a:t>∞,-</a:t>
              </a:r>
            </a:p>
          </p:txBody>
        </p:sp>
        <p:sp>
          <p:nvSpPr>
            <p:cNvPr id="60425" name="Text Box 59"/>
            <p:cNvSpPr txBox="1">
              <a:spLocks noChangeArrowheads="1"/>
            </p:cNvSpPr>
            <p:nvPr/>
          </p:nvSpPr>
          <p:spPr bwMode="auto">
            <a:xfrm>
              <a:off x="3600" y="2399"/>
              <a:ext cx="336" cy="2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endParaRPr lang="en-US" altLang="en-US" sz="1400" dirty="0">
                <a:latin typeface="Arial" panose="020B0604020202020204" pitchFamily="34" charset="0"/>
                <a:cs typeface="Arial" panose="020B0604020202020204" pitchFamily="34" charset="0"/>
              </a:endParaRPr>
            </a:p>
          </p:txBody>
        </p:sp>
        <p:sp>
          <p:nvSpPr>
            <p:cNvPr id="60426" name="Text Box 60"/>
            <p:cNvSpPr txBox="1">
              <a:spLocks noChangeArrowheads="1"/>
            </p:cNvSpPr>
            <p:nvPr/>
          </p:nvSpPr>
          <p:spPr bwMode="auto">
            <a:xfrm>
              <a:off x="4416" y="1632"/>
              <a:ext cx="336" cy="2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endParaRPr lang="en-US" altLang="en-US" sz="1400" dirty="0">
                <a:latin typeface="Arial" panose="020B0604020202020204" pitchFamily="34" charset="0"/>
                <a:cs typeface="Arial" panose="020B0604020202020204" pitchFamily="34" charset="0"/>
              </a:endParaRPr>
            </a:p>
          </p:txBody>
        </p:sp>
        <p:sp>
          <p:nvSpPr>
            <p:cNvPr id="60428" name="Text Box 62"/>
            <p:cNvSpPr txBox="1">
              <a:spLocks noChangeArrowheads="1"/>
            </p:cNvSpPr>
            <p:nvPr/>
          </p:nvSpPr>
          <p:spPr bwMode="auto">
            <a:xfrm>
              <a:off x="4656" y="2784"/>
              <a:ext cx="336" cy="2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endParaRPr lang="en-US" altLang="en-US" sz="1400" dirty="0">
                <a:latin typeface="Arial" panose="020B0604020202020204" pitchFamily="34" charset="0"/>
                <a:cs typeface="Arial" panose="020B0604020202020204" pitchFamily="34" charset="0"/>
              </a:endParaRPr>
            </a:p>
          </p:txBody>
        </p:sp>
        <p:sp>
          <p:nvSpPr>
            <p:cNvPr id="60429" name="Text Box 63"/>
            <p:cNvSpPr txBox="1">
              <a:spLocks noChangeArrowheads="1"/>
            </p:cNvSpPr>
            <p:nvPr/>
          </p:nvSpPr>
          <p:spPr bwMode="auto">
            <a:xfrm>
              <a:off x="3840" y="3457"/>
              <a:ext cx="336" cy="2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3,1</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grpSp>
      <p:sp>
        <p:nvSpPr>
          <p:cNvPr id="60421" name="Text Box 66"/>
          <p:cNvSpPr txBox="1">
            <a:spLocks noChangeArrowheads="1"/>
          </p:cNvSpPr>
          <p:nvPr/>
        </p:nvSpPr>
        <p:spPr bwMode="auto">
          <a:xfrm>
            <a:off x="2436812" y="381001"/>
            <a:ext cx="19812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a:spcBef>
                <a:spcPct val="50000"/>
              </a:spcBef>
            </a:pPr>
            <a:endParaRPr lang="en-US" altLang="en-US" sz="1800">
              <a:latin typeface="Arial" panose="020B0604020202020204" pitchFamily="34" charset="0"/>
            </a:endParaRPr>
          </a:p>
        </p:txBody>
      </p:sp>
      <p:sp>
        <p:nvSpPr>
          <p:cNvPr id="469059" name="Text Box 67"/>
          <p:cNvSpPr txBox="1">
            <a:spLocks noChangeArrowheads="1"/>
          </p:cNvSpPr>
          <p:nvPr/>
        </p:nvSpPr>
        <p:spPr bwMode="auto">
          <a:xfrm>
            <a:off x="684212" y="231840"/>
            <a:ext cx="4495800" cy="646331"/>
          </a:xfrm>
          <a:prstGeom prst="rect">
            <a:avLst/>
          </a:prstGeom>
          <a:noFill/>
          <a:ln w="12700">
            <a:noFill/>
            <a:miter lim="800000"/>
            <a:headEnd type="none" w="sm" len="sm"/>
            <a:tailEnd type="none" w="sm" len="sm"/>
          </a:ln>
          <a:effectLst/>
        </p:spPr>
        <p:txBody>
          <a:bodyPr>
            <a:spAutoFit/>
          </a:bodyPr>
          <a:lstStyle/>
          <a:p>
            <a:pPr algn="l">
              <a:spcBef>
                <a:spcPct val="50000"/>
              </a:spcBef>
              <a:defRPr/>
            </a:pPr>
            <a:r>
              <a:rPr kumimoji="1" lang="en-US" sz="3600" b="1" dirty="0">
                <a:solidFill>
                  <a:schemeClr val="accent5"/>
                </a:solidFill>
                <a:effectLst>
                  <a:outerShdw blurRad="38100" dist="38100" dir="2700000" algn="tl">
                    <a:srgbClr val="000000"/>
                  </a:outerShdw>
                </a:effectLst>
              </a:rPr>
              <a:t>Example (cont.)</a:t>
            </a:r>
          </a:p>
        </p:txBody>
      </p:sp>
      <p:sp>
        <p:nvSpPr>
          <p:cNvPr id="2" name="Rectangle 1"/>
          <p:cNvSpPr/>
          <p:nvPr/>
        </p:nvSpPr>
        <p:spPr>
          <a:xfrm>
            <a:off x="1645197" y="2120822"/>
            <a:ext cx="421910" cy="307777"/>
          </a:xfrm>
          <a:prstGeom prst="rect">
            <a:avLst/>
          </a:prstGeom>
        </p:spPr>
        <p:txBody>
          <a:bodyPr wrap="none">
            <a:spAutoFit/>
          </a:body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a:t>
            </a:r>
          </a:p>
        </p:txBody>
      </p:sp>
      <p:sp>
        <p:nvSpPr>
          <p:cNvPr id="4" name="Rectangle 3"/>
          <p:cNvSpPr/>
          <p:nvPr/>
        </p:nvSpPr>
        <p:spPr>
          <a:xfrm>
            <a:off x="2589212" y="4288161"/>
            <a:ext cx="1219200"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r>
              <a:rPr lang="en-US" altLang="en-US" dirty="0">
                <a:latin typeface="Arial" panose="020B0604020202020204" pitchFamily="34" charset="0"/>
                <a:cs typeface="Arial" panose="020B0604020202020204" pitchFamily="34" charset="0"/>
              </a:rPr>
              <a:t> </a:t>
            </a:r>
            <a:endParaRPr lang="en-US" altLang="en-US" dirty="0">
              <a:latin typeface="Arial" panose="020B0604020202020204" pitchFamily="34" charset="0"/>
            </a:endParaRPr>
          </a:p>
        </p:txBody>
      </p:sp>
      <p:sp>
        <p:nvSpPr>
          <p:cNvPr id="5" name="Rectangle 4"/>
          <p:cNvSpPr/>
          <p:nvPr/>
        </p:nvSpPr>
        <p:spPr>
          <a:xfrm>
            <a:off x="6611937" y="6114148"/>
            <a:ext cx="2165350"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4 </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r>
              <a:rPr lang="en-US" altLang="en-US" dirty="0">
                <a:latin typeface="Arial" panose="020B0604020202020204" pitchFamily="34" charset="0"/>
                <a:cs typeface="Arial" panose="020B0604020202020204" pitchFamily="34" charset="0"/>
              </a:rPr>
              <a:t> </a:t>
            </a:r>
            <a:endParaRPr lang="en-US" altLang="en-US" dirty="0">
              <a:latin typeface="Arial" panose="020B0604020202020204" pitchFamily="34" charset="0"/>
            </a:endParaRPr>
          </a:p>
        </p:txBody>
      </p:sp>
      <p:pic>
        <p:nvPicPr>
          <p:cNvPr id="9" name="Audio 8">
            <a:hlinkClick r:id="" action="ppaction://media"/>
            <a:extLst>
              <a:ext uri="{FF2B5EF4-FFF2-40B4-BE49-F238E27FC236}">
                <a16:creationId xmlns:a16="http://schemas.microsoft.com/office/drawing/2014/main" id="{33811532-4647-504F-BB5E-08FC316782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196124222"/>
      </p:ext>
    </p:extLst>
  </p:cSld>
  <p:clrMapOvr>
    <a:masterClrMapping/>
  </p:clrMapOvr>
  <mc:AlternateContent xmlns:mc="http://schemas.openxmlformats.org/markup-compatibility/2006">
    <mc:Choice xmlns:p14="http://schemas.microsoft.com/office/powerpoint/2010/main" Requires="p14">
      <p:transition spd="med" p14:dur="700" advTm="63059">
        <p:fade/>
      </p:transition>
    </mc:Choice>
    <mc:Fallback>
      <p:transition spd="med" advTm="630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418" name="Group 2"/>
          <p:cNvGrpSpPr>
            <a:grpSpLocks/>
          </p:cNvGrpSpPr>
          <p:nvPr/>
        </p:nvGrpSpPr>
        <p:grpSpPr bwMode="auto">
          <a:xfrm>
            <a:off x="1903412" y="1219201"/>
            <a:ext cx="8763000" cy="4594225"/>
            <a:chOff x="240" y="576"/>
            <a:chExt cx="5520" cy="3086"/>
          </a:xfrm>
        </p:grpSpPr>
        <p:grpSp>
          <p:nvGrpSpPr>
            <p:cNvPr id="60423" name="Group 3"/>
            <p:cNvGrpSpPr>
              <a:grpSpLocks/>
            </p:cNvGrpSpPr>
            <p:nvPr/>
          </p:nvGrpSpPr>
          <p:grpSpPr bwMode="auto">
            <a:xfrm>
              <a:off x="240" y="576"/>
              <a:ext cx="5376" cy="3063"/>
              <a:chOff x="240" y="576"/>
              <a:chExt cx="5376" cy="3063"/>
            </a:xfrm>
          </p:grpSpPr>
          <p:grpSp>
            <p:nvGrpSpPr>
              <p:cNvPr id="60430" name="Group 4"/>
              <p:cNvGrpSpPr>
                <a:grpSpLocks/>
              </p:cNvGrpSpPr>
              <p:nvPr/>
            </p:nvGrpSpPr>
            <p:grpSpPr bwMode="auto">
              <a:xfrm>
                <a:off x="240" y="576"/>
                <a:ext cx="2736" cy="1815"/>
                <a:chOff x="240" y="576"/>
                <a:chExt cx="2736" cy="1815"/>
              </a:xfrm>
            </p:grpSpPr>
            <p:sp>
              <p:nvSpPr>
                <p:cNvPr id="60458" name="Oval 5"/>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59" name="Oval 6"/>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0" name="Oval 7"/>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1" name="Oval 8"/>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2" name="Oval 9"/>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3" name="Oval 10"/>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4" name="Line 11"/>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5" name="Line 12"/>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6" name="Line 13"/>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7" name="Line 14"/>
                <p:cNvSpPr>
                  <a:spLocks noChangeShapeType="1"/>
                </p:cNvSpPr>
                <p:nvPr/>
              </p:nvSpPr>
              <p:spPr bwMode="auto">
                <a:xfrm>
                  <a:off x="1248"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8" name="Line 15"/>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9" name="Line 16"/>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70" name="Line 17"/>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71" name="Text Box 18"/>
                <p:cNvSpPr txBox="1">
                  <a:spLocks noChangeArrowheads="1"/>
                </p:cNvSpPr>
                <p:nvPr/>
              </p:nvSpPr>
              <p:spPr bwMode="auto">
                <a:xfrm>
                  <a:off x="276"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60472" name="Text Box 19"/>
                <p:cNvSpPr txBox="1">
                  <a:spLocks noChangeArrowheads="1"/>
                </p:cNvSpPr>
                <p:nvPr/>
              </p:nvSpPr>
              <p:spPr bwMode="auto">
                <a:xfrm>
                  <a:off x="1032"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60473" name="Text Box 20"/>
                <p:cNvSpPr txBox="1">
                  <a:spLocks noChangeArrowheads="1"/>
                </p:cNvSpPr>
                <p:nvPr/>
              </p:nvSpPr>
              <p:spPr bwMode="auto">
                <a:xfrm>
                  <a:off x="1895"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60474" name="Text Box 21"/>
                <p:cNvSpPr txBox="1">
                  <a:spLocks noChangeArrowheads="1"/>
                </p:cNvSpPr>
                <p:nvPr/>
              </p:nvSpPr>
              <p:spPr bwMode="auto">
                <a:xfrm>
                  <a:off x="1032" y="2145"/>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60475" name="Text Box 22"/>
                <p:cNvSpPr txBox="1">
                  <a:spLocks noChangeArrowheads="1"/>
                </p:cNvSpPr>
                <p:nvPr/>
              </p:nvSpPr>
              <p:spPr bwMode="auto">
                <a:xfrm>
                  <a:off x="1859" y="610"/>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60476" name="Text Box 23"/>
                <p:cNvSpPr txBox="1">
                  <a:spLocks noChangeArrowheads="1"/>
                </p:cNvSpPr>
                <p:nvPr/>
              </p:nvSpPr>
              <p:spPr bwMode="auto">
                <a:xfrm>
                  <a:off x="2736" y="139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60477" name="Text Box 24"/>
                <p:cNvSpPr txBox="1">
                  <a:spLocks noChangeArrowheads="1"/>
                </p:cNvSpPr>
                <p:nvPr/>
              </p:nvSpPr>
              <p:spPr bwMode="auto">
                <a:xfrm>
                  <a:off x="672"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78" name="Text Box 25"/>
                <p:cNvSpPr txBox="1">
                  <a:spLocks noChangeArrowheads="1"/>
                </p:cNvSpPr>
                <p:nvPr/>
              </p:nvSpPr>
              <p:spPr bwMode="auto">
                <a:xfrm>
                  <a:off x="2304"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79" name="Text Box 26"/>
                <p:cNvSpPr txBox="1">
                  <a:spLocks noChangeArrowheads="1"/>
                </p:cNvSpPr>
                <p:nvPr/>
              </p:nvSpPr>
              <p:spPr bwMode="auto">
                <a:xfrm>
                  <a:off x="432" y="1824"/>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80" name="Text Box 27"/>
                <p:cNvSpPr txBox="1">
                  <a:spLocks noChangeArrowheads="1"/>
                </p:cNvSpPr>
                <p:nvPr/>
              </p:nvSpPr>
              <p:spPr bwMode="auto">
                <a:xfrm>
                  <a:off x="1529" y="1855"/>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60481" name="Text Box 28"/>
                <p:cNvSpPr txBox="1">
                  <a:spLocks noChangeArrowheads="1"/>
                </p:cNvSpPr>
                <p:nvPr/>
              </p:nvSpPr>
              <p:spPr bwMode="auto">
                <a:xfrm>
                  <a:off x="1440"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2/5</a:t>
                  </a:r>
                </a:p>
              </p:txBody>
            </p:sp>
            <p:sp>
              <p:nvSpPr>
                <p:cNvPr id="60482" name="Text Box 29"/>
                <p:cNvSpPr txBox="1">
                  <a:spLocks noChangeArrowheads="1"/>
                </p:cNvSpPr>
                <p:nvPr/>
              </p:nvSpPr>
              <p:spPr bwMode="auto">
                <a:xfrm>
                  <a:off x="1296"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83" name="Text Box 30"/>
                <p:cNvSpPr txBox="1">
                  <a:spLocks noChangeArrowheads="1"/>
                </p:cNvSpPr>
                <p:nvPr/>
              </p:nvSpPr>
              <p:spPr bwMode="auto">
                <a:xfrm>
                  <a:off x="2304"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nvGrpSpPr>
              <p:cNvPr id="60431" name="Group 31"/>
              <p:cNvGrpSpPr>
                <a:grpSpLocks/>
              </p:cNvGrpSpPr>
              <p:nvPr/>
            </p:nvGrpSpPr>
            <p:grpSpPr bwMode="auto">
              <a:xfrm>
                <a:off x="2880" y="1824"/>
                <a:ext cx="2736" cy="1815"/>
                <a:chOff x="240" y="576"/>
                <a:chExt cx="2736" cy="1815"/>
              </a:xfrm>
            </p:grpSpPr>
            <p:sp>
              <p:nvSpPr>
                <p:cNvPr id="60432" name="Oval 32"/>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3" name="Oval 33"/>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4" name="Oval 34"/>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5" name="Oval 35"/>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6" name="Oval 36"/>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7" name="Oval 37"/>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8" name="Line 38"/>
                <p:cNvSpPr>
                  <a:spLocks noChangeShapeType="1"/>
                </p:cNvSpPr>
                <p:nvPr/>
              </p:nvSpPr>
              <p:spPr bwMode="auto">
                <a:xfrm>
                  <a:off x="420" y="1566"/>
                  <a:ext cx="612" cy="580"/>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39" name="Line 39"/>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0" name="Line 40"/>
                <p:cNvSpPr>
                  <a:spLocks noChangeShapeType="1"/>
                </p:cNvSpPr>
                <p:nvPr/>
              </p:nvSpPr>
              <p:spPr bwMode="auto">
                <a:xfrm flipV="1">
                  <a:off x="1212" y="781"/>
                  <a:ext cx="648" cy="580"/>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1" name="Line 41"/>
                <p:cNvSpPr>
                  <a:spLocks noChangeShapeType="1"/>
                </p:cNvSpPr>
                <p:nvPr/>
              </p:nvSpPr>
              <p:spPr bwMode="auto">
                <a:xfrm>
                  <a:off x="1248" y="1463"/>
                  <a:ext cx="612" cy="0"/>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2" name="Line 42"/>
                <p:cNvSpPr>
                  <a:spLocks noChangeShapeType="1"/>
                </p:cNvSpPr>
                <p:nvPr/>
              </p:nvSpPr>
              <p:spPr bwMode="auto">
                <a:xfrm flipV="1">
                  <a:off x="1248" y="1566"/>
                  <a:ext cx="648" cy="614"/>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3" name="Line 43"/>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4" name="Line 44"/>
                <p:cNvSpPr>
                  <a:spLocks noChangeShapeType="1"/>
                </p:cNvSpPr>
                <p:nvPr/>
              </p:nvSpPr>
              <p:spPr bwMode="auto">
                <a:xfrm>
                  <a:off x="2040" y="747"/>
                  <a:ext cx="756" cy="648"/>
                </a:xfrm>
                <a:prstGeom prst="line">
                  <a:avLst/>
                </a:prstGeom>
                <a:noFill/>
                <a:ln w="317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5" name="Text Box 45"/>
                <p:cNvSpPr txBox="1">
                  <a:spLocks noChangeArrowheads="1"/>
                </p:cNvSpPr>
                <p:nvPr/>
              </p:nvSpPr>
              <p:spPr bwMode="auto">
                <a:xfrm>
                  <a:off x="276"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60446" name="Text Box 46"/>
                <p:cNvSpPr txBox="1">
                  <a:spLocks noChangeArrowheads="1"/>
                </p:cNvSpPr>
                <p:nvPr/>
              </p:nvSpPr>
              <p:spPr bwMode="auto">
                <a:xfrm>
                  <a:off x="1032"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60447" name="Text Box 47"/>
                <p:cNvSpPr txBox="1">
                  <a:spLocks noChangeArrowheads="1"/>
                </p:cNvSpPr>
                <p:nvPr/>
              </p:nvSpPr>
              <p:spPr bwMode="auto">
                <a:xfrm>
                  <a:off x="1895"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60448" name="Text Box 48"/>
                <p:cNvSpPr txBox="1">
                  <a:spLocks noChangeArrowheads="1"/>
                </p:cNvSpPr>
                <p:nvPr/>
              </p:nvSpPr>
              <p:spPr bwMode="auto">
                <a:xfrm>
                  <a:off x="1032" y="2145"/>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60449" name="Text Box 49"/>
                <p:cNvSpPr txBox="1">
                  <a:spLocks noChangeArrowheads="1"/>
                </p:cNvSpPr>
                <p:nvPr/>
              </p:nvSpPr>
              <p:spPr bwMode="auto">
                <a:xfrm>
                  <a:off x="1859" y="610"/>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60450" name="Text Box 50"/>
                <p:cNvSpPr txBox="1">
                  <a:spLocks noChangeArrowheads="1"/>
                </p:cNvSpPr>
                <p:nvPr/>
              </p:nvSpPr>
              <p:spPr bwMode="auto">
                <a:xfrm>
                  <a:off x="2736" y="1389"/>
                  <a:ext cx="196" cy="2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60451" name="Text Box 51"/>
                <p:cNvSpPr txBox="1">
                  <a:spLocks noChangeArrowheads="1"/>
                </p:cNvSpPr>
                <p:nvPr/>
              </p:nvSpPr>
              <p:spPr bwMode="auto">
                <a:xfrm>
                  <a:off x="672"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52" name="Text Box 52"/>
                <p:cNvSpPr txBox="1">
                  <a:spLocks noChangeArrowheads="1"/>
                </p:cNvSpPr>
                <p:nvPr/>
              </p:nvSpPr>
              <p:spPr bwMode="auto">
                <a:xfrm>
                  <a:off x="2304"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53" name="Text Box 53"/>
                <p:cNvSpPr txBox="1">
                  <a:spLocks noChangeArrowheads="1"/>
                </p:cNvSpPr>
                <p:nvPr/>
              </p:nvSpPr>
              <p:spPr bwMode="auto">
                <a:xfrm>
                  <a:off x="432" y="1824"/>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54" name="Text Box 54"/>
                <p:cNvSpPr txBox="1">
                  <a:spLocks noChangeArrowheads="1"/>
                </p:cNvSpPr>
                <p:nvPr/>
              </p:nvSpPr>
              <p:spPr bwMode="auto">
                <a:xfrm>
                  <a:off x="1529" y="1855"/>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60455" name="Text Box 55"/>
                <p:cNvSpPr txBox="1">
                  <a:spLocks noChangeArrowheads="1"/>
                </p:cNvSpPr>
                <p:nvPr/>
              </p:nvSpPr>
              <p:spPr bwMode="auto">
                <a:xfrm>
                  <a:off x="1440"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2/5</a:t>
                  </a:r>
                </a:p>
              </p:txBody>
            </p:sp>
            <p:sp>
              <p:nvSpPr>
                <p:cNvPr id="60456" name="Text Box 56"/>
                <p:cNvSpPr txBox="1">
                  <a:spLocks noChangeArrowheads="1"/>
                </p:cNvSpPr>
                <p:nvPr/>
              </p:nvSpPr>
              <p:spPr bwMode="auto">
                <a:xfrm>
                  <a:off x="1296"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57" name="Text Box 57"/>
                <p:cNvSpPr txBox="1">
                  <a:spLocks noChangeArrowheads="1"/>
                </p:cNvSpPr>
                <p:nvPr/>
              </p:nvSpPr>
              <p:spPr bwMode="auto">
                <a:xfrm>
                  <a:off x="2304"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sp>
          <p:nvSpPr>
            <p:cNvPr id="60424" name="Text Box 58"/>
            <p:cNvSpPr txBox="1">
              <a:spLocks noChangeArrowheads="1"/>
            </p:cNvSpPr>
            <p:nvPr/>
          </p:nvSpPr>
          <p:spPr bwMode="auto">
            <a:xfrm>
              <a:off x="2736" y="2399"/>
              <a:ext cx="288" cy="2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600" dirty="0">
                  <a:latin typeface="Arial" panose="020B0604020202020204" pitchFamily="34" charset="0"/>
                  <a:cs typeface="Arial" panose="020B0604020202020204" pitchFamily="34" charset="0"/>
                </a:rPr>
                <a:t>∞,-</a:t>
              </a:r>
            </a:p>
          </p:txBody>
        </p:sp>
        <p:sp>
          <p:nvSpPr>
            <p:cNvPr id="60425" name="Text Box 59"/>
            <p:cNvSpPr txBox="1">
              <a:spLocks noChangeArrowheads="1"/>
            </p:cNvSpPr>
            <p:nvPr/>
          </p:nvSpPr>
          <p:spPr bwMode="auto">
            <a:xfrm>
              <a:off x="3600" y="2399"/>
              <a:ext cx="336" cy="2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1,3</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60426" name="Text Box 60"/>
            <p:cNvSpPr txBox="1">
              <a:spLocks noChangeArrowheads="1"/>
            </p:cNvSpPr>
            <p:nvPr/>
          </p:nvSpPr>
          <p:spPr bwMode="auto">
            <a:xfrm>
              <a:off x="4416" y="1632"/>
              <a:ext cx="336" cy="2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endParaRPr lang="en-US" altLang="en-US" sz="1400" dirty="0">
                <a:latin typeface="Arial" panose="020B0604020202020204" pitchFamily="34" charset="0"/>
                <a:cs typeface="Arial" panose="020B0604020202020204" pitchFamily="34" charset="0"/>
              </a:endParaRPr>
            </a:p>
          </p:txBody>
        </p:sp>
        <p:sp>
          <p:nvSpPr>
            <p:cNvPr id="60427" name="Text Box 61"/>
            <p:cNvSpPr txBox="1">
              <a:spLocks noChangeArrowheads="1"/>
            </p:cNvSpPr>
            <p:nvPr/>
          </p:nvSpPr>
          <p:spPr bwMode="auto">
            <a:xfrm>
              <a:off x="5424" y="2449"/>
              <a:ext cx="336" cy="2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endParaRPr lang="en-US" altLang="en-US" sz="1400" dirty="0">
                <a:latin typeface="Arial" panose="020B0604020202020204" pitchFamily="34" charset="0"/>
                <a:cs typeface="Arial" panose="020B0604020202020204" pitchFamily="34" charset="0"/>
              </a:endParaRPr>
            </a:p>
          </p:txBody>
        </p:sp>
        <p:sp>
          <p:nvSpPr>
            <p:cNvPr id="60428" name="Text Box 62"/>
            <p:cNvSpPr txBox="1">
              <a:spLocks noChangeArrowheads="1"/>
            </p:cNvSpPr>
            <p:nvPr/>
          </p:nvSpPr>
          <p:spPr bwMode="auto">
            <a:xfrm>
              <a:off x="4656" y="2784"/>
              <a:ext cx="336" cy="2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1,4</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60429" name="Text Box 63"/>
            <p:cNvSpPr txBox="1">
              <a:spLocks noChangeArrowheads="1"/>
            </p:cNvSpPr>
            <p:nvPr/>
          </p:nvSpPr>
          <p:spPr bwMode="auto">
            <a:xfrm>
              <a:off x="3840" y="3457"/>
              <a:ext cx="336" cy="2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3,1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grpSp>
      <p:sp>
        <p:nvSpPr>
          <p:cNvPr id="60421" name="Text Box 66"/>
          <p:cNvSpPr txBox="1">
            <a:spLocks noChangeArrowheads="1"/>
          </p:cNvSpPr>
          <p:nvPr/>
        </p:nvSpPr>
        <p:spPr bwMode="auto">
          <a:xfrm>
            <a:off x="2436812" y="381001"/>
            <a:ext cx="19812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a:spcBef>
                <a:spcPct val="50000"/>
              </a:spcBef>
            </a:pPr>
            <a:endParaRPr lang="en-US" altLang="en-US" sz="1800">
              <a:latin typeface="Arial" panose="020B0604020202020204" pitchFamily="34" charset="0"/>
            </a:endParaRPr>
          </a:p>
        </p:txBody>
      </p:sp>
      <p:sp>
        <p:nvSpPr>
          <p:cNvPr id="469059" name="Text Box 67"/>
          <p:cNvSpPr txBox="1">
            <a:spLocks noChangeArrowheads="1"/>
          </p:cNvSpPr>
          <p:nvPr/>
        </p:nvSpPr>
        <p:spPr bwMode="auto">
          <a:xfrm>
            <a:off x="684417" y="196473"/>
            <a:ext cx="4495800" cy="646331"/>
          </a:xfrm>
          <a:prstGeom prst="rect">
            <a:avLst/>
          </a:prstGeom>
          <a:noFill/>
          <a:ln w="12700">
            <a:noFill/>
            <a:miter lim="800000"/>
            <a:headEnd type="none" w="sm" len="sm"/>
            <a:tailEnd type="none" w="sm" len="sm"/>
          </a:ln>
          <a:effectLst/>
        </p:spPr>
        <p:txBody>
          <a:bodyPr>
            <a:spAutoFit/>
          </a:bodyPr>
          <a:lstStyle/>
          <a:p>
            <a:pPr algn="l">
              <a:spcBef>
                <a:spcPct val="50000"/>
              </a:spcBef>
              <a:defRPr/>
            </a:pPr>
            <a:r>
              <a:rPr kumimoji="1" lang="en-US" sz="3600" b="1" dirty="0">
                <a:solidFill>
                  <a:schemeClr val="accent5"/>
                </a:solidFill>
                <a:effectLst>
                  <a:outerShdw blurRad="38100" dist="38100" dir="2700000" algn="tl">
                    <a:srgbClr val="000000"/>
                  </a:outerShdw>
                </a:effectLst>
              </a:rPr>
              <a:t>Example (cont.)</a:t>
            </a:r>
          </a:p>
        </p:txBody>
      </p:sp>
      <p:sp>
        <p:nvSpPr>
          <p:cNvPr id="3" name="Rectangle 2"/>
          <p:cNvSpPr/>
          <p:nvPr/>
        </p:nvSpPr>
        <p:spPr>
          <a:xfrm>
            <a:off x="1652269" y="2080078"/>
            <a:ext cx="421910"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a:t>
            </a:r>
          </a:p>
        </p:txBody>
      </p:sp>
      <p:sp>
        <p:nvSpPr>
          <p:cNvPr id="4" name="Rectangle 3"/>
          <p:cNvSpPr/>
          <p:nvPr/>
        </p:nvSpPr>
        <p:spPr>
          <a:xfrm>
            <a:off x="3505780" y="3615715"/>
            <a:ext cx="503664"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3,1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 name="Rectangle 4"/>
          <p:cNvSpPr/>
          <p:nvPr/>
        </p:nvSpPr>
        <p:spPr>
          <a:xfrm>
            <a:off x="4624968" y="2691798"/>
            <a:ext cx="503664" cy="307777"/>
          </a:xfrm>
          <a:prstGeom prst="rect">
            <a:avLst/>
          </a:prstGeom>
        </p:spPr>
        <p:txBody>
          <a:bodyPr wrap="none">
            <a:spAutoFit/>
          </a:body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1,4</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2" name="Rectangle 1"/>
          <p:cNvSpPr/>
          <p:nvPr/>
        </p:nvSpPr>
        <p:spPr>
          <a:xfrm>
            <a:off x="2373312" y="4294112"/>
            <a:ext cx="1708150"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4 3 </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cs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endParaRPr lang="en-US" altLang="en-US" dirty="0">
              <a:latin typeface="Arial" panose="020B0604020202020204" pitchFamily="34" charset="0"/>
            </a:endParaRPr>
          </a:p>
        </p:txBody>
      </p:sp>
      <p:sp>
        <p:nvSpPr>
          <p:cNvPr id="7" name="Rectangle 6"/>
          <p:cNvSpPr/>
          <p:nvPr/>
        </p:nvSpPr>
        <p:spPr>
          <a:xfrm>
            <a:off x="6678612" y="6099134"/>
            <a:ext cx="2235200"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4 3 2 </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r>
              <a:rPr lang="en-US" altLang="en-US" dirty="0">
                <a:latin typeface="Arial" panose="020B0604020202020204" pitchFamily="34" charset="0"/>
              </a:rPr>
              <a:t> </a:t>
            </a:r>
          </a:p>
        </p:txBody>
      </p:sp>
      <p:pic>
        <p:nvPicPr>
          <p:cNvPr id="6" name="Audio 5">
            <a:hlinkClick r:id="" action="ppaction://media"/>
            <a:extLst>
              <a:ext uri="{FF2B5EF4-FFF2-40B4-BE49-F238E27FC236}">
                <a16:creationId xmlns:a16="http://schemas.microsoft.com/office/drawing/2014/main" id="{15669E4A-BD44-BA48-834D-D614A2B5A4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635329917"/>
      </p:ext>
    </p:extLst>
  </p:cSld>
  <p:clrMapOvr>
    <a:masterClrMapping/>
  </p:clrMapOvr>
  <mc:AlternateContent xmlns:mc="http://schemas.openxmlformats.org/markup-compatibility/2006">
    <mc:Choice xmlns:p14="http://schemas.microsoft.com/office/powerpoint/2010/main" Requires="p14">
      <p:transition spd="med" p14:dur="700" advTm="53889">
        <p:fade/>
      </p:transition>
    </mc:Choice>
    <mc:Fallback>
      <p:transition spd="med" advTm="538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Rectangle 2"/>
          <p:cNvSpPr>
            <a:spLocks noGrp="1" noChangeArrowheads="1"/>
          </p:cNvSpPr>
          <p:nvPr>
            <p:ph type="title"/>
          </p:nvPr>
        </p:nvSpPr>
        <p:spPr>
          <a:xfrm>
            <a:off x="693812" y="116632"/>
            <a:ext cx="9144001" cy="812801"/>
          </a:xfrm>
        </p:spPr>
        <p:txBody>
          <a:bodyPr/>
          <a:lstStyle/>
          <a:p>
            <a:pPr>
              <a:defRPr/>
            </a:pPr>
            <a:r>
              <a:rPr lang="en-US" dirty="0"/>
              <a:t>Iterative Improvement</a:t>
            </a:r>
          </a:p>
        </p:txBody>
      </p:sp>
      <p:sp>
        <p:nvSpPr>
          <p:cNvPr id="418819" name="Rectangle 3"/>
          <p:cNvSpPr>
            <a:spLocks noGrp="1" noChangeArrowheads="1"/>
          </p:cNvSpPr>
          <p:nvPr>
            <p:ph type="body" idx="1"/>
          </p:nvPr>
        </p:nvSpPr>
        <p:spPr>
          <a:xfrm>
            <a:off x="1197868" y="1266826"/>
            <a:ext cx="9793088" cy="4905375"/>
          </a:xfrm>
        </p:spPr>
        <p:txBody>
          <a:bodyPr>
            <a:normAutofit/>
          </a:bodyPr>
          <a:lstStyle/>
          <a:p>
            <a:pPr>
              <a:lnSpc>
                <a:spcPct val="90000"/>
              </a:lnSpc>
              <a:buFont typeface="Monotype Sorts" pitchFamily="2" charset="2"/>
              <a:buNone/>
              <a:defRPr/>
            </a:pPr>
            <a:r>
              <a:rPr lang="en-US" dirty="0"/>
              <a:t>Algorithm design technique for solving optimization problems </a:t>
            </a:r>
            <a:br>
              <a:rPr lang="en-US" dirty="0"/>
            </a:br>
            <a:endParaRPr lang="en-US" dirty="0"/>
          </a:p>
          <a:p>
            <a:pPr>
              <a:lnSpc>
                <a:spcPct val="90000"/>
              </a:lnSpc>
              <a:buFont typeface="Monotype Sorts" pitchFamily="2" charset="2"/>
              <a:buChar char="b"/>
              <a:defRPr/>
            </a:pPr>
            <a:r>
              <a:rPr lang="en-US" dirty="0"/>
              <a:t>Start with a feasible solution</a:t>
            </a:r>
          </a:p>
          <a:p>
            <a:pPr>
              <a:lnSpc>
                <a:spcPct val="90000"/>
              </a:lnSpc>
              <a:buFont typeface="Monotype Sorts" pitchFamily="2" charset="2"/>
              <a:buChar char="b"/>
              <a:defRPr/>
            </a:pPr>
            <a:r>
              <a:rPr lang="en-US" dirty="0"/>
              <a:t>Repeat the following step until no improvement can be found:</a:t>
            </a:r>
          </a:p>
          <a:p>
            <a:pPr lvl="1">
              <a:lnSpc>
                <a:spcPct val="90000"/>
              </a:lnSpc>
              <a:defRPr/>
            </a:pPr>
            <a:r>
              <a:rPr lang="en-US" dirty="0"/>
              <a:t>change the current feasible solution to a feasible solution with a </a:t>
            </a:r>
            <a:r>
              <a:rPr lang="en-US" i="1" dirty="0"/>
              <a:t>better </a:t>
            </a:r>
            <a:r>
              <a:rPr lang="en-US" dirty="0"/>
              <a:t>value of the </a:t>
            </a:r>
            <a:r>
              <a:rPr lang="en-US" i="1" dirty="0"/>
              <a:t>objective function</a:t>
            </a:r>
          </a:p>
          <a:p>
            <a:pPr>
              <a:lnSpc>
                <a:spcPct val="90000"/>
              </a:lnSpc>
              <a:buFont typeface="Monotype Sorts" pitchFamily="2" charset="2"/>
              <a:buChar char="b"/>
              <a:defRPr/>
            </a:pPr>
            <a:r>
              <a:rPr lang="en-US" dirty="0"/>
              <a:t>Return the last feasible solution as optimal</a:t>
            </a:r>
          </a:p>
          <a:p>
            <a:pPr>
              <a:lnSpc>
                <a:spcPct val="90000"/>
              </a:lnSpc>
              <a:buFont typeface="Monotype Sorts" pitchFamily="2" charset="2"/>
              <a:buChar char="b"/>
              <a:defRPr/>
            </a:pPr>
            <a:endParaRPr lang="en-US" dirty="0"/>
          </a:p>
          <a:p>
            <a:pPr>
              <a:lnSpc>
                <a:spcPct val="90000"/>
              </a:lnSpc>
              <a:buFont typeface="Monotype Sorts" pitchFamily="2" charset="2"/>
              <a:buNone/>
              <a:defRPr/>
            </a:pPr>
            <a:r>
              <a:rPr lang="en-US" dirty="0"/>
              <a:t>Note: Typically, a change in a current solution is “small”. In other words, the improvement in an iteration (or step) is small.</a:t>
            </a:r>
          </a:p>
          <a:p>
            <a:pPr>
              <a:lnSpc>
                <a:spcPct val="90000"/>
              </a:lnSpc>
              <a:buFont typeface="Monotype Sorts" pitchFamily="2" charset="2"/>
              <a:buChar char="b"/>
              <a:defRPr/>
            </a:pPr>
            <a:endParaRPr lang="en-US" dirty="0"/>
          </a:p>
        </p:txBody>
      </p:sp>
      <p:pic>
        <p:nvPicPr>
          <p:cNvPr id="6" name="Audio 5">
            <a:hlinkClick r:id="" action="ppaction://media"/>
            <a:extLst>
              <a:ext uri="{FF2B5EF4-FFF2-40B4-BE49-F238E27FC236}">
                <a16:creationId xmlns:a16="http://schemas.microsoft.com/office/drawing/2014/main" id="{12CF77C9-34BB-B34A-A39B-294520C176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36820">
        <p:fade/>
      </p:transition>
    </mc:Choice>
    <mc:Fallback xmlns="">
      <p:transition spd="med" advTm="368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418" name="Group 2"/>
          <p:cNvGrpSpPr>
            <a:grpSpLocks/>
          </p:cNvGrpSpPr>
          <p:nvPr/>
        </p:nvGrpSpPr>
        <p:grpSpPr bwMode="auto">
          <a:xfrm>
            <a:off x="1903412" y="1219201"/>
            <a:ext cx="8763000" cy="4594225"/>
            <a:chOff x="240" y="576"/>
            <a:chExt cx="5520" cy="3086"/>
          </a:xfrm>
        </p:grpSpPr>
        <p:grpSp>
          <p:nvGrpSpPr>
            <p:cNvPr id="60423" name="Group 3"/>
            <p:cNvGrpSpPr>
              <a:grpSpLocks/>
            </p:cNvGrpSpPr>
            <p:nvPr/>
          </p:nvGrpSpPr>
          <p:grpSpPr bwMode="auto">
            <a:xfrm>
              <a:off x="240" y="576"/>
              <a:ext cx="5376" cy="3063"/>
              <a:chOff x="240" y="576"/>
              <a:chExt cx="5376" cy="3063"/>
            </a:xfrm>
          </p:grpSpPr>
          <p:grpSp>
            <p:nvGrpSpPr>
              <p:cNvPr id="60430" name="Group 4"/>
              <p:cNvGrpSpPr>
                <a:grpSpLocks/>
              </p:cNvGrpSpPr>
              <p:nvPr/>
            </p:nvGrpSpPr>
            <p:grpSpPr bwMode="auto">
              <a:xfrm>
                <a:off x="240" y="576"/>
                <a:ext cx="2736" cy="1815"/>
                <a:chOff x="240" y="576"/>
                <a:chExt cx="2736" cy="1815"/>
              </a:xfrm>
            </p:grpSpPr>
            <p:sp>
              <p:nvSpPr>
                <p:cNvPr id="60458" name="Oval 5"/>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59" name="Oval 6"/>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0" name="Oval 7"/>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1" name="Oval 8"/>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2" name="Oval 9"/>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3" name="Oval 10"/>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64" name="Line 11"/>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5" name="Line 12"/>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6" name="Line 13"/>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7" name="Line 14"/>
                <p:cNvSpPr>
                  <a:spLocks noChangeShapeType="1"/>
                </p:cNvSpPr>
                <p:nvPr/>
              </p:nvSpPr>
              <p:spPr bwMode="auto">
                <a:xfrm>
                  <a:off x="1248"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8" name="Line 15"/>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69" name="Line 16"/>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70" name="Line 17"/>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71" name="Text Box 18"/>
                <p:cNvSpPr txBox="1">
                  <a:spLocks noChangeArrowheads="1"/>
                </p:cNvSpPr>
                <p:nvPr/>
              </p:nvSpPr>
              <p:spPr bwMode="auto">
                <a:xfrm>
                  <a:off x="276"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60472" name="Text Box 19"/>
                <p:cNvSpPr txBox="1">
                  <a:spLocks noChangeArrowheads="1"/>
                </p:cNvSpPr>
                <p:nvPr/>
              </p:nvSpPr>
              <p:spPr bwMode="auto">
                <a:xfrm>
                  <a:off x="1032"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60473" name="Text Box 20"/>
                <p:cNvSpPr txBox="1">
                  <a:spLocks noChangeArrowheads="1"/>
                </p:cNvSpPr>
                <p:nvPr/>
              </p:nvSpPr>
              <p:spPr bwMode="auto">
                <a:xfrm>
                  <a:off x="1895"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60474" name="Text Box 21"/>
                <p:cNvSpPr txBox="1">
                  <a:spLocks noChangeArrowheads="1"/>
                </p:cNvSpPr>
                <p:nvPr/>
              </p:nvSpPr>
              <p:spPr bwMode="auto">
                <a:xfrm>
                  <a:off x="1032" y="2145"/>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60475" name="Text Box 22"/>
                <p:cNvSpPr txBox="1">
                  <a:spLocks noChangeArrowheads="1"/>
                </p:cNvSpPr>
                <p:nvPr/>
              </p:nvSpPr>
              <p:spPr bwMode="auto">
                <a:xfrm>
                  <a:off x="1859" y="610"/>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60476" name="Text Box 23"/>
                <p:cNvSpPr txBox="1">
                  <a:spLocks noChangeArrowheads="1"/>
                </p:cNvSpPr>
                <p:nvPr/>
              </p:nvSpPr>
              <p:spPr bwMode="auto">
                <a:xfrm>
                  <a:off x="2736" y="139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60477" name="Text Box 24"/>
                <p:cNvSpPr txBox="1">
                  <a:spLocks noChangeArrowheads="1"/>
                </p:cNvSpPr>
                <p:nvPr/>
              </p:nvSpPr>
              <p:spPr bwMode="auto">
                <a:xfrm>
                  <a:off x="672"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78" name="Text Box 25"/>
                <p:cNvSpPr txBox="1">
                  <a:spLocks noChangeArrowheads="1"/>
                </p:cNvSpPr>
                <p:nvPr/>
              </p:nvSpPr>
              <p:spPr bwMode="auto">
                <a:xfrm>
                  <a:off x="2304"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79" name="Text Box 26"/>
                <p:cNvSpPr txBox="1">
                  <a:spLocks noChangeArrowheads="1"/>
                </p:cNvSpPr>
                <p:nvPr/>
              </p:nvSpPr>
              <p:spPr bwMode="auto">
                <a:xfrm>
                  <a:off x="432" y="1824"/>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80" name="Text Box 27"/>
                <p:cNvSpPr txBox="1">
                  <a:spLocks noChangeArrowheads="1"/>
                </p:cNvSpPr>
                <p:nvPr/>
              </p:nvSpPr>
              <p:spPr bwMode="auto">
                <a:xfrm>
                  <a:off x="1529" y="1855"/>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60481" name="Text Box 28"/>
                <p:cNvSpPr txBox="1">
                  <a:spLocks noChangeArrowheads="1"/>
                </p:cNvSpPr>
                <p:nvPr/>
              </p:nvSpPr>
              <p:spPr bwMode="auto">
                <a:xfrm>
                  <a:off x="1440"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2/5</a:t>
                  </a:r>
                </a:p>
              </p:txBody>
            </p:sp>
            <p:sp>
              <p:nvSpPr>
                <p:cNvPr id="60482" name="Text Box 29"/>
                <p:cNvSpPr txBox="1">
                  <a:spLocks noChangeArrowheads="1"/>
                </p:cNvSpPr>
                <p:nvPr/>
              </p:nvSpPr>
              <p:spPr bwMode="auto">
                <a:xfrm>
                  <a:off x="1296"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83" name="Text Box 30"/>
                <p:cNvSpPr txBox="1">
                  <a:spLocks noChangeArrowheads="1"/>
                </p:cNvSpPr>
                <p:nvPr/>
              </p:nvSpPr>
              <p:spPr bwMode="auto">
                <a:xfrm>
                  <a:off x="2304"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nvGrpSpPr>
              <p:cNvPr id="60431" name="Group 31"/>
              <p:cNvGrpSpPr>
                <a:grpSpLocks/>
              </p:cNvGrpSpPr>
              <p:nvPr/>
            </p:nvGrpSpPr>
            <p:grpSpPr bwMode="auto">
              <a:xfrm>
                <a:off x="2880" y="1824"/>
                <a:ext cx="2736" cy="1815"/>
                <a:chOff x="240" y="576"/>
                <a:chExt cx="2736" cy="1815"/>
              </a:xfrm>
            </p:grpSpPr>
            <p:sp>
              <p:nvSpPr>
                <p:cNvPr id="60432" name="Oval 32"/>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3" name="Oval 33"/>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4" name="Oval 34"/>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5" name="Oval 35"/>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6" name="Oval 36"/>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7" name="Oval 37"/>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0438" name="Line 38"/>
                <p:cNvSpPr>
                  <a:spLocks noChangeShapeType="1"/>
                </p:cNvSpPr>
                <p:nvPr/>
              </p:nvSpPr>
              <p:spPr bwMode="auto">
                <a:xfrm>
                  <a:off x="420" y="1566"/>
                  <a:ext cx="612" cy="58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39" name="Line 39"/>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0" name="Line 40"/>
                <p:cNvSpPr>
                  <a:spLocks noChangeShapeType="1"/>
                </p:cNvSpPr>
                <p:nvPr/>
              </p:nvSpPr>
              <p:spPr bwMode="auto">
                <a:xfrm flipV="1">
                  <a:off x="1212" y="781"/>
                  <a:ext cx="648" cy="58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1" name="Line 41"/>
                <p:cNvSpPr>
                  <a:spLocks noChangeShapeType="1"/>
                </p:cNvSpPr>
                <p:nvPr/>
              </p:nvSpPr>
              <p:spPr bwMode="auto">
                <a:xfrm>
                  <a:off x="1248" y="1463"/>
                  <a:ext cx="612" cy="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2" name="Line 42"/>
                <p:cNvSpPr>
                  <a:spLocks noChangeShapeType="1"/>
                </p:cNvSpPr>
                <p:nvPr/>
              </p:nvSpPr>
              <p:spPr bwMode="auto">
                <a:xfrm flipV="1">
                  <a:off x="1248" y="1566"/>
                  <a:ext cx="648" cy="614"/>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3" name="Line 43"/>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4" name="Line 44"/>
                <p:cNvSpPr>
                  <a:spLocks noChangeShapeType="1"/>
                </p:cNvSpPr>
                <p:nvPr/>
              </p:nvSpPr>
              <p:spPr bwMode="auto">
                <a:xfrm>
                  <a:off x="2040" y="747"/>
                  <a:ext cx="756" cy="648"/>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0445" name="Text Box 45"/>
                <p:cNvSpPr txBox="1">
                  <a:spLocks noChangeArrowheads="1"/>
                </p:cNvSpPr>
                <p:nvPr/>
              </p:nvSpPr>
              <p:spPr bwMode="auto">
                <a:xfrm>
                  <a:off x="276"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60446" name="Text Box 46"/>
                <p:cNvSpPr txBox="1">
                  <a:spLocks noChangeArrowheads="1"/>
                </p:cNvSpPr>
                <p:nvPr/>
              </p:nvSpPr>
              <p:spPr bwMode="auto">
                <a:xfrm>
                  <a:off x="1032"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60447" name="Text Box 47"/>
                <p:cNvSpPr txBox="1">
                  <a:spLocks noChangeArrowheads="1"/>
                </p:cNvSpPr>
                <p:nvPr/>
              </p:nvSpPr>
              <p:spPr bwMode="auto">
                <a:xfrm>
                  <a:off x="1895" y="1362"/>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60448" name="Text Box 48"/>
                <p:cNvSpPr txBox="1">
                  <a:spLocks noChangeArrowheads="1"/>
                </p:cNvSpPr>
                <p:nvPr/>
              </p:nvSpPr>
              <p:spPr bwMode="auto">
                <a:xfrm>
                  <a:off x="1032" y="2145"/>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60449" name="Text Box 49"/>
                <p:cNvSpPr txBox="1">
                  <a:spLocks noChangeArrowheads="1"/>
                </p:cNvSpPr>
                <p:nvPr/>
              </p:nvSpPr>
              <p:spPr bwMode="auto">
                <a:xfrm>
                  <a:off x="1859" y="610"/>
                  <a:ext cx="19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60450" name="Text Box 50"/>
                <p:cNvSpPr txBox="1">
                  <a:spLocks noChangeArrowheads="1"/>
                </p:cNvSpPr>
                <p:nvPr/>
              </p:nvSpPr>
              <p:spPr bwMode="auto">
                <a:xfrm>
                  <a:off x="2736" y="1389"/>
                  <a:ext cx="196" cy="2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60451" name="Text Box 51"/>
                <p:cNvSpPr txBox="1">
                  <a:spLocks noChangeArrowheads="1"/>
                </p:cNvSpPr>
                <p:nvPr/>
              </p:nvSpPr>
              <p:spPr bwMode="auto">
                <a:xfrm>
                  <a:off x="672"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52" name="Text Box 52"/>
                <p:cNvSpPr txBox="1">
                  <a:spLocks noChangeArrowheads="1"/>
                </p:cNvSpPr>
                <p:nvPr/>
              </p:nvSpPr>
              <p:spPr bwMode="auto">
                <a:xfrm>
                  <a:off x="2304"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0453" name="Text Box 53"/>
                <p:cNvSpPr txBox="1">
                  <a:spLocks noChangeArrowheads="1"/>
                </p:cNvSpPr>
                <p:nvPr/>
              </p:nvSpPr>
              <p:spPr bwMode="auto">
                <a:xfrm>
                  <a:off x="432" y="1824"/>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54" name="Text Box 54"/>
                <p:cNvSpPr txBox="1">
                  <a:spLocks noChangeArrowheads="1"/>
                </p:cNvSpPr>
                <p:nvPr/>
              </p:nvSpPr>
              <p:spPr bwMode="auto">
                <a:xfrm>
                  <a:off x="1529" y="1855"/>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60455" name="Text Box 55"/>
                <p:cNvSpPr txBox="1">
                  <a:spLocks noChangeArrowheads="1"/>
                </p:cNvSpPr>
                <p:nvPr/>
              </p:nvSpPr>
              <p:spPr bwMode="auto">
                <a:xfrm>
                  <a:off x="1440" y="1248"/>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2/5</a:t>
                  </a:r>
                </a:p>
              </p:txBody>
            </p:sp>
            <p:sp>
              <p:nvSpPr>
                <p:cNvPr id="60456" name="Text Box 56"/>
                <p:cNvSpPr txBox="1">
                  <a:spLocks noChangeArrowheads="1"/>
                </p:cNvSpPr>
                <p:nvPr/>
              </p:nvSpPr>
              <p:spPr bwMode="auto">
                <a:xfrm>
                  <a:off x="1296"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0/3</a:t>
                  </a:r>
                </a:p>
              </p:txBody>
            </p:sp>
            <p:sp>
              <p:nvSpPr>
                <p:cNvPr id="60457" name="Text Box 57"/>
                <p:cNvSpPr txBox="1">
                  <a:spLocks noChangeArrowheads="1"/>
                </p:cNvSpPr>
                <p:nvPr/>
              </p:nvSpPr>
              <p:spPr bwMode="auto">
                <a:xfrm>
                  <a:off x="2304" y="816"/>
                  <a:ext cx="316" cy="2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0/4</a:t>
                  </a:r>
                </a:p>
              </p:txBody>
            </p:sp>
          </p:grpSp>
        </p:grpSp>
        <p:sp>
          <p:nvSpPr>
            <p:cNvPr id="60424" name="Text Box 58"/>
            <p:cNvSpPr txBox="1">
              <a:spLocks noChangeArrowheads="1"/>
            </p:cNvSpPr>
            <p:nvPr/>
          </p:nvSpPr>
          <p:spPr bwMode="auto">
            <a:xfrm>
              <a:off x="2736" y="2399"/>
              <a:ext cx="288" cy="2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600" dirty="0">
                  <a:latin typeface="Arial" panose="020B0604020202020204" pitchFamily="34" charset="0"/>
                  <a:cs typeface="Arial" panose="020B0604020202020204" pitchFamily="34" charset="0"/>
                </a:rPr>
                <a:t>∞,-</a:t>
              </a:r>
            </a:p>
          </p:txBody>
        </p:sp>
        <p:sp>
          <p:nvSpPr>
            <p:cNvPr id="60425" name="Text Box 59"/>
            <p:cNvSpPr txBox="1">
              <a:spLocks noChangeArrowheads="1"/>
            </p:cNvSpPr>
            <p:nvPr/>
          </p:nvSpPr>
          <p:spPr bwMode="auto">
            <a:xfrm>
              <a:off x="3600" y="2399"/>
              <a:ext cx="336" cy="2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1,3</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60426" name="Text Box 60"/>
            <p:cNvSpPr txBox="1">
              <a:spLocks noChangeArrowheads="1"/>
            </p:cNvSpPr>
            <p:nvPr/>
          </p:nvSpPr>
          <p:spPr bwMode="auto">
            <a:xfrm>
              <a:off x="4416" y="1632"/>
              <a:ext cx="336" cy="2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endParaRPr lang="en-US" altLang="en-US" sz="1400" dirty="0">
                <a:latin typeface="Arial" panose="020B0604020202020204" pitchFamily="34" charset="0"/>
                <a:cs typeface="Arial" panose="020B0604020202020204" pitchFamily="34" charset="0"/>
              </a:endParaRPr>
            </a:p>
          </p:txBody>
        </p:sp>
        <p:sp>
          <p:nvSpPr>
            <p:cNvPr id="60427" name="Text Box 61"/>
            <p:cNvSpPr txBox="1">
              <a:spLocks noChangeArrowheads="1"/>
            </p:cNvSpPr>
            <p:nvPr/>
          </p:nvSpPr>
          <p:spPr bwMode="auto">
            <a:xfrm>
              <a:off x="5424" y="2449"/>
              <a:ext cx="336" cy="2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endParaRPr lang="en-US" altLang="en-US" sz="1400" dirty="0">
                <a:latin typeface="Arial" panose="020B0604020202020204" pitchFamily="34" charset="0"/>
                <a:cs typeface="Arial" panose="020B0604020202020204" pitchFamily="34" charset="0"/>
              </a:endParaRPr>
            </a:p>
          </p:txBody>
        </p:sp>
        <p:sp>
          <p:nvSpPr>
            <p:cNvPr id="60428" name="Text Box 62"/>
            <p:cNvSpPr txBox="1">
              <a:spLocks noChangeArrowheads="1"/>
            </p:cNvSpPr>
            <p:nvPr/>
          </p:nvSpPr>
          <p:spPr bwMode="auto">
            <a:xfrm>
              <a:off x="4656" y="2784"/>
              <a:ext cx="336" cy="2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1,4</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60429" name="Text Box 63"/>
            <p:cNvSpPr txBox="1">
              <a:spLocks noChangeArrowheads="1"/>
            </p:cNvSpPr>
            <p:nvPr/>
          </p:nvSpPr>
          <p:spPr bwMode="auto">
            <a:xfrm>
              <a:off x="3840" y="3457"/>
              <a:ext cx="336" cy="2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latin typeface="Arial" panose="020B0604020202020204" pitchFamily="34" charset="0"/>
                  <a:cs typeface="Arial" panose="020B0604020202020204" pitchFamily="34" charset="0"/>
                </a:rPr>
                <a:t>3,1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grpSp>
      <p:sp>
        <p:nvSpPr>
          <p:cNvPr id="60421" name="Text Box 66"/>
          <p:cNvSpPr txBox="1">
            <a:spLocks noChangeArrowheads="1"/>
          </p:cNvSpPr>
          <p:nvPr/>
        </p:nvSpPr>
        <p:spPr bwMode="auto">
          <a:xfrm>
            <a:off x="2436812" y="381001"/>
            <a:ext cx="19812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a:spcBef>
                <a:spcPct val="50000"/>
              </a:spcBef>
            </a:pPr>
            <a:endParaRPr lang="en-US" altLang="en-US" sz="1800">
              <a:latin typeface="Arial" panose="020B0604020202020204" pitchFamily="34" charset="0"/>
            </a:endParaRPr>
          </a:p>
        </p:txBody>
      </p:sp>
      <p:sp>
        <p:nvSpPr>
          <p:cNvPr id="469059" name="Text Box 67"/>
          <p:cNvSpPr txBox="1">
            <a:spLocks noChangeArrowheads="1"/>
          </p:cNvSpPr>
          <p:nvPr/>
        </p:nvSpPr>
        <p:spPr bwMode="auto">
          <a:xfrm>
            <a:off x="682400" y="153467"/>
            <a:ext cx="4495800" cy="646331"/>
          </a:xfrm>
          <a:prstGeom prst="rect">
            <a:avLst/>
          </a:prstGeom>
          <a:noFill/>
          <a:ln w="12700">
            <a:noFill/>
            <a:miter lim="800000"/>
            <a:headEnd type="none" w="sm" len="sm"/>
            <a:tailEnd type="none" w="sm" len="sm"/>
          </a:ln>
          <a:effectLst/>
        </p:spPr>
        <p:txBody>
          <a:bodyPr>
            <a:spAutoFit/>
          </a:bodyPr>
          <a:lstStyle/>
          <a:p>
            <a:pPr algn="l">
              <a:spcBef>
                <a:spcPct val="50000"/>
              </a:spcBef>
              <a:defRPr/>
            </a:pPr>
            <a:r>
              <a:rPr kumimoji="1" lang="en-US" sz="3600" b="1" dirty="0">
                <a:solidFill>
                  <a:schemeClr val="accent5"/>
                </a:solidFill>
                <a:effectLst>
                  <a:outerShdw blurRad="38100" dist="38100" dir="2700000" algn="tl">
                    <a:srgbClr val="000000"/>
                  </a:outerShdw>
                </a:effectLst>
              </a:rPr>
              <a:t>Example (cont.)</a:t>
            </a:r>
          </a:p>
        </p:txBody>
      </p:sp>
      <p:sp>
        <p:nvSpPr>
          <p:cNvPr id="3" name="Rectangle 2"/>
          <p:cNvSpPr/>
          <p:nvPr/>
        </p:nvSpPr>
        <p:spPr>
          <a:xfrm>
            <a:off x="1652269" y="2080078"/>
            <a:ext cx="421910"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a:t>
            </a:r>
          </a:p>
        </p:txBody>
      </p:sp>
      <p:sp>
        <p:nvSpPr>
          <p:cNvPr id="4" name="Rectangle 3"/>
          <p:cNvSpPr/>
          <p:nvPr/>
        </p:nvSpPr>
        <p:spPr>
          <a:xfrm>
            <a:off x="3505780" y="3615715"/>
            <a:ext cx="503664"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3,1</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5" name="Rectangle 4"/>
          <p:cNvSpPr/>
          <p:nvPr/>
        </p:nvSpPr>
        <p:spPr>
          <a:xfrm>
            <a:off x="4624968" y="2691798"/>
            <a:ext cx="503664" cy="307777"/>
          </a:xfrm>
          <a:prstGeom prst="rect">
            <a:avLst/>
          </a:prstGeom>
        </p:spPr>
        <p:txBody>
          <a:bodyPr wrap="none">
            <a:spAutoFit/>
          </a:body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1,4</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2" name="Rectangle 1"/>
          <p:cNvSpPr/>
          <p:nvPr/>
        </p:nvSpPr>
        <p:spPr>
          <a:xfrm>
            <a:off x="3036756" y="2027152"/>
            <a:ext cx="473206"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1,3</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7" name="Rectangle 6"/>
          <p:cNvSpPr/>
          <p:nvPr/>
        </p:nvSpPr>
        <p:spPr>
          <a:xfrm>
            <a:off x="4388365" y="908446"/>
            <a:ext cx="503664" cy="307777"/>
          </a:xfrm>
          <a:prstGeom prst="rect">
            <a:avLst/>
          </a:prstGeom>
        </p:spPr>
        <p:txBody>
          <a:bodyPr wrap="none">
            <a:spAutoFit/>
          </a:body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1,2</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73" name="Rectangle 72"/>
          <p:cNvSpPr/>
          <p:nvPr/>
        </p:nvSpPr>
        <p:spPr>
          <a:xfrm>
            <a:off x="8619169" y="2748128"/>
            <a:ext cx="503664" cy="307777"/>
          </a:xfrm>
          <a:prstGeom prst="rect">
            <a:avLst/>
          </a:prstGeom>
        </p:spPr>
        <p:txBody>
          <a:bodyPr wrap="none">
            <a:spAutoFit/>
          </a:bodyPr>
          <a:lstStyle/>
          <a:p>
            <a:pPr algn="l" eaLnBrk="1" hangingPunct="1">
              <a:spcBef>
                <a:spcPct val="50000"/>
              </a:spcBef>
            </a:pPr>
            <a:r>
              <a:rPr lang="en-US" altLang="en-US" sz="1400" dirty="0">
                <a:latin typeface="Arial" panose="020B0604020202020204" pitchFamily="34" charset="0"/>
                <a:cs typeface="Arial" panose="020B0604020202020204" pitchFamily="34" charset="0"/>
              </a:rPr>
              <a:t>1,2</a:t>
            </a:r>
            <a:r>
              <a:rPr lang="en-US" altLang="en-US" sz="1400" baseline="30000" dirty="0">
                <a:latin typeface="Arial" panose="020B0604020202020204" pitchFamily="34" charset="0"/>
                <a:cs typeface="Arial" panose="020B0604020202020204" pitchFamily="34" charset="0"/>
              </a:rPr>
              <a:t>+</a:t>
            </a:r>
            <a:endParaRPr lang="en-US" altLang="en-US" sz="1400" dirty="0">
              <a:latin typeface="Arial" panose="020B0604020202020204" pitchFamily="34" charset="0"/>
              <a:cs typeface="Arial" panose="020B0604020202020204" pitchFamily="34" charset="0"/>
            </a:endParaRPr>
          </a:p>
        </p:txBody>
      </p:sp>
      <p:sp>
        <p:nvSpPr>
          <p:cNvPr id="8" name="Rectangle 7"/>
          <p:cNvSpPr/>
          <p:nvPr/>
        </p:nvSpPr>
        <p:spPr>
          <a:xfrm>
            <a:off x="9979954" y="3881916"/>
            <a:ext cx="503664" cy="307777"/>
          </a:xfrm>
          <a:prstGeom prst="rect">
            <a:avLst/>
          </a:prstGeom>
        </p:spPr>
        <p:txBody>
          <a:bodyPr wrap="none">
            <a:spAutoFit/>
          </a:body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1,5</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9" name="Rectangle 8"/>
          <p:cNvSpPr/>
          <p:nvPr/>
        </p:nvSpPr>
        <p:spPr>
          <a:xfrm>
            <a:off x="6399212" y="6132642"/>
            <a:ext cx="4572000" cy="584775"/>
          </a:xfrm>
          <a:prstGeom prst="rect">
            <a:avLst/>
          </a:prstGeom>
        </p:spPr>
        <p:txBody>
          <a:bodyPr>
            <a:spAutoFit/>
          </a:bodyPr>
          <a:lstStyle/>
          <a:p>
            <a:pPr algn="l" eaLnBrk="1" hangingPunct="1">
              <a:spcBef>
                <a:spcPct val="50000"/>
              </a:spcBef>
            </a:pPr>
            <a:r>
              <a:rPr lang="en-US" altLang="en-US" sz="1600" dirty="0">
                <a:latin typeface="Arial" panose="020B0604020202020204" pitchFamily="34" charset="0"/>
              </a:rPr>
              <a:t>Augment the flow by 1 (the sink’s first label) along the path 1</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cs typeface="Arial" panose="020B0604020202020204" pitchFamily="34" charset="0"/>
              </a:rPr>
              <a:t>4</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rPr>
              <a:t>3</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rPr>
              <a:t>2</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rPr>
              <a:t>5</a:t>
            </a:r>
            <a:r>
              <a:rPr lang="en-US" altLang="en-US" sz="1600" dirty="0">
                <a:latin typeface="Arial" panose="020B0604020202020204" pitchFamily="34" charset="0"/>
                <a:ea typeface="Lucida Grande" pitchFamily="84" charset="0"/>
                <a:cs typeface="Lucida Grande" pitchFamily="84" charset="0"/>
              </a:rPr>
              <a:t>→</a:t>
            </a:r>
            <a:r>
              <a:rPr lang="en-US" altLang="en-US" sz="1600" dirty="0">
                <a:latin typeface="Arial" panose="020B0604020202020204" pitchFamily="34" charset="0"/>
              </a:rPr>
              <a:t>6</a:t>
            </a:r>
          </a:p>
        </p:txBody>
      </p:sp>
      <p:sp>
        <p:nvSpPr>
          <p:cNvPr id="10" name="Rectangle 9"/>
          <p:cNvSpPr/>
          <p:nvPr/>
        </p:nvSpPr>
        <p:spPr>
          <a:xfrm>
            <a:off x="2366901" y="4302419"/>
            <a:ext cx="2121022"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4 3 2 5</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r>
              <a:rPr lang="en-US" altLang="en-US" dirty="0">
                <a:latin typeface="Arial" panose="020B0604020202020204" pitchFamily="34" charset="0"/>
                <a:cs typeface="Arial" panose="020B0604020202020204" pitchFamily="34" charset="0"/>
              </a:rPr>
              <a:t> </a:t>
            </a:r>
            <a:endParaRPr lang="en-US" altLang="en-US" dirty="0">
              <a:latin typeface="Arial" panose="020B0604020202020204" pitchFamily="34" charset="0"/>
            </a:endParaRPr>
          </a:p>
        </p:txBody>
      </p:sp>
      <p:sp>
        <p:nvSpPr>
          <p:cNvPr id="11" name="Rectangle 10"/>
          <p:cNvSpPr/>
          <p:nvPr/>
        </p:nvSpPr>
        <p:spPr>
          <a:xfrm>
            <a:off x="8220796" y="5584097"/>
            <a:ext cx="2103823" cy="404598"/>
          </a:xfrm>
          <a:prstGeom prst="rect">
            <a:avLst/>
          </a:prstGeom>
        </p:spPr>
        <p:txBody>
          <a:bodyPr wrap="square">
            <a:spAutoFit/>
          </a:bodyPr>
          <a:lstStyle/>
          <a:p>
            <a:pPr algn="l" eaLnBrk="1" hangingPunct="1">
              <a:lnSpc>
                <a:spcPct val="25000"/>
              </a:lnSpc>
              <a:spcBef>
                <a:spcPct val="50000"/>
              </a:spcBef>
            </a:pPr>
            <a:r>
              <a:rPr lang="en-US" altLang="en-US" dirty="0">
                <a:latin typeface="Arial" panose="020B0604020202020204" pitchFamily="34" charset="0"/>
              </a:rPr>
              <a:t>Queue: 1 4 3 2 5 6</a:t>
            </a:r>
          </a:p>
          <a:p>
            <a:pPr algn="l" eaLnBrk="1" hangingPunct="1">
              <a:lnSpc>
                <a:spcPct val="25000"/>
              </a:lnSpc>
              <a:spcBef>
                <a:spcPct val="50000"/>
              </a:spcBef>
            </a:pPr>
            <a:r>
              <a:rPr lang="en-US" altLang="en-US" dirty="0">
                <a:latin typeface="Arial" panose="020B0604020202020204" pitchFamily="34" charset="0"/>
              </a:rPr>
              <a:t>                            </a:t>
            </a:r>
            <a:r>
              <a:rPr lang="en-US" altLang="en-US" dirty="0">
                <a:latin typeface="Arial" panose="020B0604020202020204" pitchFamily="34" charset="0"/>
                <a:ea typeface="Lucida Grande" pitchFamily="84" charset="0"/>
                <a:cs typeface="Lucida Grande" pitchFamily="84" charset="0"/>
              </a:rPr>
              <a:t>↑</a:t>
            </a:r>
            <a:endParaRPr lang="en-US" altLang="en-US" dirty="0">
              <a:latin typeface="Arial" panose="020B0604020202020204" pitchFamily="34" charset="0"/>
            </a:endParaRPr>
          </a:p>
        </p:txBody>
      </p:sp>
      <p:pic>
        <p:nvPicPr>
          <p:cNvPr id="6" name="Audio 5">
            <a:hlinkClick r:id="" action="ppaction://media"/>
            <a:extLst>
              <a:ext uri="{FF2B5EF4-FFF2-40B4-BE49-F238E27FC236}">
                <a16:creationId xmlns:a16="http://schemas.microsoft.com/office/drawing/2014/main" id="{3CD16E13-4E47-A24A-BEE2-610DCF8E536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445096220"/>
      </p:ext>
    </p:extLst>
  </p:cSld>
  <p:clrMapOvr>
    <a:masterClrMapping/>
  </p:clrMapOvr>
  <mc:AlternateContent xmlns:mc="http://schemas.openxmlformats.org/markup-compatibility/2006">
    <mc:Choice xmlns:p14="http://schemas.microsoft.com/office/powerpoint/2010/main" Requires="p14">
      <p:transition spd="med" p14:dur="700" advTm="91103">
        <p:fade/>
      </p:transition>
    </mc:Choice>
    <mc:Fallback>
      <p:transition spd="med" advTm="911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42" name="Group 2"/>
          <p:cNvGrpSpPr>
            <a:grpSpLocks/>
          </p:cNvGrpSpPr>
          <p:nvPr/>
        </p:nvGrpSpPr>
        <p:grpSpPr bwMode="auto">
          <a:xfrm>
            <a:off x="1903412" y="1219200"/>
            <a:ext cx="8534400" cy="4489450"/>
            <a:chOff x="240" y="576"/>
            <a:chExt cx="5376" cy="3068"/>
          </a:xfrm>
        </p:grpSpPr>
        <p:grpSp>
          <p:nvGrpSpPr>
            <p:cNvPr id="61449" name="Group 3"/>
            <p:cNvGrpSpPr>
              <a:grpSpLocks/>
            </p:cNvGrpSpPr>
            <p:nvPr/>
          </p:nvGrpSpPr>
          <p:grpSpPr bwMode="auto">
            <a:xfrm>
              <a:off x="240" y="576"/>
              <a:ext cx="2736" cy="1821"/>
              <a:chOff x="240" y="576"/>
              <a:chExt cx="2736" cy="1821"/>
            </a:xfrm>
          </p:grpSpPr>
          <p:sp>
            <p:nvSpPr>
              <p:cNvPr id="61477" name="Oval 4"/>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78" name="Oval 5"/>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79" name="Oval 6"/>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80" name="Oval 7"/>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81" name="Oval 8"/>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82" name="Oval 9"/>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83" name="Line 10"/>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84" name="Line 11"/>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85" name="Line 12"/>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86" name="Line 13"/>
              <p:cNvSpPr>
                <a:spLocks noChangeShapeType="1"/>
              </p:cNvSpPr>
              <p:nvPr/>
            </p:nvSpPr>
            <p:spPr bwMode="auto">
              <a:xfrm>
                <a:off x="1248"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87" name="Line 14"/>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88" name="Line 15"/>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89" name="Line 16"/>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90" name="Text Box 17"/>
              <p:cNvSpPr txBox="1">
                <a:spLocks noChangeArrowheads="1"/>
              </p:cNvSpPr>
              <p:nvPr/>
            </p:nvSpPr>
            <p:spPr bwMode="auto">
              <a:xfrm>
                <a:off x="276" y="1362"/>
                <a:ext cx="19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61491" name="Text Box 18"/>
              <p:cNvSpPr txBox="1">
                <a:spLocks noChangeArrowheads="1"/>
              </p:cNvSpPr>
              <p:nvPr/>
            </p:nvSpPr>
            <p:spPr bwMode="auto">
              <a:xfrm>
                <a:off x="1032" y="1365"/>
                <a:ext cx="19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61492" name="Text Box 19"/>
              <p:cNvSpPr txBox="1">
                <a:spLocks noChangeArrowheads="1"/>
              </p:cNvSpPr>
              <p:nvPr/>
            </p:nvSpPr>
            <p:spPr bwMode="auto">
              <a:xfrm>
                <a:off x="1895" y="1362"/>
                <a:ext cx="19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61493" name="Text Box 20"/>
              <p:cNvSpPr txBox="1">
                <a:spLocks noChangeArrowheads="1"/>
              </p:cNvSpPr>
              <p:nvPr/>
            </p:nvSpPr>
            <p:spPr bwMode="auto">
              <a:xfrm>
                <a:off x="1032" y="2147"/>
                <a:ext cx="19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61494" name="Text Box 21"/>
              <p:cNvSpPr txBox="1">
                <a:spLocks noChangeArrowheads="1"/>
              </p:cNvSpPr>
              <p:nvPr/>
            </p:nvSpPr>
            <p:spPr bwMode="auto">
              <a:xfrm>
                <a:off x="1859" y="610"/>
                <a:ext cx="19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61495" name="Text Box 22"/>
              <p:cNvSpPr txBox="1">
                <a:spLocks noChangeArrowheads="1"/>
              </p:cNvSpPr>
              <p:nvPr/>
            </p:nvSpPr>
            <p:spPr bwMode="auto">
              <a:xfrm>
                <a:off x="2736" y="1392"/>
                <a:ext cx="19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61496" name="Text Box 23"/>
              <p:cNvSpPr txBox="1">
                <a:spLocks noChangeArrowheads="1"/>
              </p:cNvSpPr>
              <p:nvPr/>
            </p:nvSpPr>
            <p:spPr bwMode="auto">
              <a:xfrm>
                <a:off x="672" y="1250"/>
                <a:ext cx="31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1497" name="Text Box 24"/>
              <p:cNvSpPr txBox="1">
                <a:spLocks noChangeArrowheads="1"/>
              </p:cNvSpPr>
              <p:nvPr/>
            </p:nvSpPr>
            <p:spPr bwMode="auto">
              <a:xfrm>
                <a:off x="2304" y="1250"/>
                <a:ext cx="31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1498" name="Text Box 25"/>
              <p:cNvSpPr txBox="1">
                <a:spLocks noChangeArrowheads="1"/>
              </p:cNvSpPr>
              <p:nvPr/>
            </p:nvSpPr>
            <p:spPr bwMode="auto">
              <a:xfrm>
                <a:off x="432" y="1827"/>
                <a:ext cx="31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/3</a:t>
                </a:r>
              </a:p>
            </p:txBody>
          </p:sp>
          <p:sp>
            <p:nvSpPr>
              <p:cNvPr id="61499" name="Text Box 26"/>
              <p:cNvSpPr txBox="1">
                <a:spLocks noChangeArrowheads="1"/>
              </p:cNvSpPr>
              <p:nvPr/>
            </p:nvSpPr>
            <p:spPr bwMode="auto">
              <a:xfrm>
                <a:off x="1529" y="1854"/>
                <a:ext cx="31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/1</a:t>
                </a:r>
              </a:p>
            </p:txBody>
          </p:sp>
          <p:sp>
            <p:nvSpPr>
              <p:cNvPr id="61500" name="Text Box 27"/>
              <p:cNvSpPr txBox="1">
                <a:spLocks noChangeArrowheads="1"/>
              </p:cNvSpPr>
              <p:nvPr/>
            </p:nvSpPr>
            <p:spPr bwMode="auto">
              <a:xfrm>
                <a:off x="1440" y="1250"/>
                <a:ext cx="31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/5</a:t>
                </a:r>
              </a:p>
            </p:txBody>
          </p:sp>
          <p:sp>
            <p:nvSpPr>
              <p:cNvPr id="61501" name="Text Box 28"/>
              <p:cNvSpPr txBox="1">
                <a:spLocks noChangeArrowheads="1"/>
              </p:cNvSpPr>
              <p:nvPr/>
            </p:nvSpPr>
            <p:spPr bwMode="auto">
              <a:xfrm>
                <a:off x="1296" y="816"/>
                <a:ext cx="31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/3</a:t>
                </a:r>
              </a:p>
            </p:txBody>
          </p:sp>
          <p:sp>
            <p:nvSpPr>
              <p:cNvPr id="61502" name="Text Box 29"/>
              <p:cNvSpPr txBox="1">
                <a:spLocks noChangeArrowheads="1"/>
              </p:cNvSpPr>
              <p:nvPr/>
            </p:nvSpPr>
            <p:spPr bwMode="auto">
              <a:xfrm>
                <a:off x="2304" y="816"/>
                <a:ext cx="31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solidFill>
                      <a:srgbClr val="FFC000"/>
                    </a:solidFill>
                    <a:latin typeface="Arial" panose="020B0604020202020204" pitchFamily="34" charset="0"/>
                  </a:rPr>
                  <a:t>1</a:t>
                </a:r>
                <a:r>
                  <a:rPr lang="en-US" altLang="en-US" sz="1800" dirty="0">
                    <a:latin typeface="Arial" panose="020B0604020202020204" pitchFamily="34" charset="0"/>
                  </a:rPr>
                  <a:t>/4</a:t>
                </a:r>
              </a:p>
            </p:txBody>
          </p:sp>
        </p:grpSp>
        <p:grpSp>
          <p:nvGrpSpPr>
            <p:cNvPr id="61450" name="Group 30"/>
            <p:cNvGrpSpPr>
              <a:grpSpLocks/>
            </p:cNvGrpSpPr>
            <p:nvPr/>
          </p:nvGrpSpPr>
          <p:grpSpPr bwMode="auto">
            <a:xfrm>
              <a:off x="2880" y="1824"/>
              <a:ext cx="2736" cy="1820"/>
              <a:chOff x="240" y="576"/>
              <a:chExt cx="2736" cy="1820"/>
            </a:xfrm>
          </p:grpSpPr>
          <p:sp>
            <p:nvSpPr>
              <p:cNvPr id="61451" name="Oval 31"/>
              <p:cNvSpPr>
                <a:spLocks noChangeArrowheads="1"/>
              </p:cNvSpPr>
              <p:nvPr/>
            </p:nvSpPr>
            <p:spPr bwMode="auto">
              <a:xfrm>
                <a:off x="24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52" name="Oval 32"/>
              <p:cNvSpPr>
                <a:spLocks noChangeArrowheads="1"/>
              </p:cNvSpPr>
              <p:nvPr/>
            </p:nvSpPr>
            <p:spPr bwMode="auto">
              <a:xfrm>
                <a:off x="996" y="2112"/>
                <a:ext cx="252" cy="238"/>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53" name="Oval 33"/>
              <p:cNvSpPr>
                <a:spLocks noChangeArrowheads="1"/>
              </p:cNvSpPr>
              <p:nvPr/>
            </p:nvSpPr>
            <p:spPr bwMode="auto">
              <a:xfrm>
                <a:off x="1860"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54" name="Oval 34"/>
              <p:cNvSpPr>
                <a:spLocks noChangeArrowheads="1"/>
              </p:cNvSpPr>
              <p:nvPr/>
            </p:nvSpPr>
            <p:spPr bwMode="auto">
              <a:xfrm>
                <a:off x="996" y="1327"/>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55" name="Oval 35"/>
              <p:cNvSpPr>
                <a:spLocks noChangeArrowheads="1"/>
              </p:cNvSpPr>
              <p:nvPr/>
            </p:nvSpPr>
            <p:spPr bwMode="auto">
              <a:xfrm>
                <a:off x="1824" y="576"/>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56" name="Oval 36"/>
              <p:cNvSpPr>
                <a:spLocks noChangeArrowheads="1"/>
              </p:cNvSpPr>
              <p:nvPr/>
            </p:nvSpPr>
            <p:spPr bwMode="auto">
              <a:xfrm>
                <a:off x="2724" y="1361"/>
                <a:ext cx="252" cy="239"/>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61457" name="Line 37"/>
              <p:cNvSpPr>
                <a:spLocks noChangeShapeType="1"/>
              </p:cNvSpPr>
              <p:nvPr/>
            </p:nvSpPr>
            <p:spPr bwMode="auto">
              <a:xfrm>
                <a:off x="420" y="1566"/>
                <a:ext cx="612"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58" name="Line 38"/>
              <p:cNvSpPr>
                <a:spLocks noChangeShapeType="1"/>
              </p:cNvSpPr>
              <p:nvPr/>
            </p:nvSpPr>
            <p:spPr bwMode="auto">
              <a:xfrm>
                <a:off x="492" y="1463"/>
                <a:ext cx="504"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59" name="Line 39"/>
              <p:cNvSpPr>
                <a:spLocks noChangeShapeType="1"/>
              </p:cNvSpPr>
              <p:nvPr/>
            </p:nvSpPr>
            <p:spPr bwMode="auto">
              <a:xfrm flipV="1">
                <a:off x="1212" y="781"/>
                <a:ext cx="648" cy="5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60" name="Line 40"/>
              <p:cNvSpPr>
                <a:spLocks noChangeShapeType="1"/>
              </p:cNvSpPr>
              <p:nvPr/>
            </p:nvSpPr>
            <p:spPr bwMode="auto">
              <a:xfrm>
                <a:off x="1248"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61" name="Line 41"/>
              <p:cNvSpPr>
                <a:spLocks noChangeShapeType="1"/>
              </p:cNvSpPr>
              <p:nvPr/>
            </p:nvSpPr>
            <p:spPr bwMode="auto">
              <a:xfrm flipV="1">
                <a:off x="1248" y="1566"/>
                <a:ext cx="648" cy="614"/>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62" name="Line 42"/>
              <p:cNvSpPr>
                <a:spLocks noChangeShapeType="1"/>
              </p:cNvSpPr>
              <p:nvPr/>
            </p:nvSpPr>
            <p:spPr bwMode="auto">
              <a:xfrm>
                <a:off x="2112" y="1463"/>
                <a:ext cx="612" cy="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63" name="Line 43"/>
              <p:cNvSpPr>
                <a:spLocks noChangeShapeType="1"/>
              </p:cNvSpPr>
              <p:nvPr/>
            </p:nvSpPr>
            <p:spPr bwMode="auto">
              <a:xfrm>
                <a:off x="2040" y="747"/>
                <a:ext cx="756" cy="64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61464" name="Text Box 44"/>
              <p:cNvSpPr txBox="1">
                <a:spLocks noChangeArrowheads="1"/>
              </p:cNvSpPr>
              <p:nvPr/>
            </p:nvSpPr>
            <p:spPr bwMode="auto">
              <a:xfrm>
                <a:off x="276" y="1362"/>
                <a:ext cx="19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61465" name="Text Box 45"/>
              <p:cNvSpPr txBox="1">
                <a:spLocks noChangeArrowheads="1"/>
              </p:cNvSpPr>
              <p:nvPr/>
            </p:nvSpPr>
            <p:spPr bwMode="auto">
              <a:xfrm>
                <a:off x="1032" y="1362"/>
                <a:ext cx="19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61466" name="Text Box 46"/>
              <p:cNvSpPr txBox="1">
                <a:spLocks noChangeArrowheads="1"/>
              </p:cNvSpPr>
              <p:nvPr/>
            </p:nvSpPr>
            <p:spPr bwMode="auto">
              <a:xfrm>
                <a:off x="1895" y="1362"/>
                <a:ext cx="19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61467" name="Text Box 47"/>
              <p:cNvSpPr txBox="1">
                <a:spLocks noChangeArrowheads="1"/>
              </p:cNvSpPr>
              <p:nvPr/>
            </p:nvSpPr>
            <p:spPr bwMode="auto">
              <a:xfrm>
                <a:off x="1032" y="2145"/>
                <a:ext cx="19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61468" name="Text Box 48"/>
              <p:cNvSpPr txBox="1">
                <a:spLocks noChangeArrowheads="1"/>
              </p:cNvSpPr>
              <p:nvPr/>
            </p:nvSpPr>
            <p:spPr bwMode="auto">
              <a:xfrm>
                <a:off x="1859" y="610"/>
                <a:ext cx="19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61469" name="Text Box 49"/>
              <p:cNvSpPr txBox="1">
                <a:spLocks noChangeArrowheads="1"/>
              </p:cNvSpPr>
              <p:nvPr/>
            </p:nvSpPr>
            <p:spPr bwMode="auto">
              <a:xfrm>
                <a:off x="2736" y="1392"/>
                <a:ext cx="19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61470" name="Text Box 50"/>
              <p:cNvSpPr txBox="1">
                <a:spLocks noChangeArrowheads="1"/>
              </p:cNvSpPr>
              <p:nvPr/>
            </p:nvSpPr>
            <p:spPr bwMode="auto">
              <a:xfrm>
                <a:off x="672" y="1248"/>
                <a:ext cx="31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1471" name="Text Box 51"/>
              <p:cNvSpPr txBox="1">
                <a:spLocks noChangeArrowheads="1"/>
              </p:cNvSpPr>
              <p:nvPr/>
            </p:nvSpPr>
            <p:spPr bwMode="auto">
              <a:xfrm>
                <a:off x="2304" y="1248"/>
                <a:ext cx="31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2/2</a:t>
                </a:r>
              </a:p>
            </p:txBody>
          </p:sp>
          <p:sp>
            <p:nvSpPr>
              <p:cNvPr id="61472" name="Text Box 52"/>
              <p:cNvSpPr txBox="1">
                <a:spLocks noChangeArrowheads="1"/>
              </p:cNvSpPr>
              <p:nvPr/>
            </p:nvSpPr>
            <p:spPr bwMode="auto">
              <a:xfrm>
                <a:off x="432" y="1824"/>
                <a:ext cx="31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1/3</a:t>
                </a:r>
              </a:p>
            </p:txBody>
          </p:sp>
          <p:sp>
            <p:nvSpPr>
              <p:cNvPr id="61473" name="Text Box 53"/>
              <p:cNvSpPr txBox="1">
                <a:spLocks noChangeArrowheads="1"/>
              </p:cNvSpPr>
              <p:nvPr/>
            </p:nvSpPr>
            <p:spPr bwMode="auto">
              <a:xfrm>
                <a:off x="1529" y="1854"/>
                <a:ext cx="31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1/1</a:t>
                </a:r>
              </a:p>
            </p:txBody>
          </p:sp>
          <p:sp>
            <p:nvSpPr>
              <p:cNvPr id="61474" name="Text Box 54"/>
              <p:cNvSpPr txBox="1">
                <a:spLocks noChangeArrowheads="1"/>
              </p:cNvSpPr>
              <p:nvPr/>
            </p:nvSpPr>
            <p:spPr bwMode="auto">
              <a:xfrm>
                <a:off x="1440" y="1248"/>
                <a:ext cx="316" cy="2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1/5</a:t>
                </a:r>
              </a:p>
            </p:txBody>
          </p:sp>
          <p:sp>
            <p:nvSpPr>
              <p:cNvPr id="61475" name="Text Box 55"/>
              <p:cNvSpPr txBox="1">
                <a:spLocks noChangeArrowheads="1"/>
              </p:cNvSpPr>
              <p:nvPr/>
            </p:nvSpPr>
            <p:spPr bwMode="auto">
              <a:xfrm>
                <a:off x="1296" y="816"/>
                <a:ext cx="31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1/3</a:t>
                </a:r>
              </a:p>
            </p:txBody>
          </p:sp>
          <p:sp>
            <p:nvSpPr>
              <p:cNvPr id="61476" name="Text Box 56"/>
              <p:cNvSpPr txBox="1">
                <a:spLocks noChangeArrowheads="1"/>
              </p:cNvSpPr>
              <p:nvPr/>
            </p:nvSpPr>
            <p:spPr bwMode="auto">
              <a:xfrm>
                <a:off x="2304" y="816"/>
                <a:ext cx="316" cy="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1/4</a:t>
                </a:r>
              </a:p>
            </p:txBody>
          </p:sp>
        </p:grpSp>
      </p:grpSp>
      <p:sp>
        <p:nvSpPr>
          <p:cNvPr id="61443" name="Text Box 57"/>
          <p:cNvSpPr txBox="1">
            <a:spLocks noChangeArrowheads="1"/>
          </p:cNvSpPr>
          <p:nvPr/>
        </p:nvSpPr>
        <p:spPr bwMode="auto">
          <a:xfrm>
            <a:off x="5865812" y="3857569"/>
            <a:ext cx="457200" cy="3365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600" dirty="0">
                <a:latin typeface="Arial" panose="020B0604020202020204" pitchFamily="34" charset="0"/>
                <a:cs typeface="Arial" panose="020B0604020202020204" pitchFamily="34" charset="0"/>
              </a:rPr>
              <a:t>∞,-</a:t>
            </a:r>
          </a:p>
        </p:txBody>
      </p:sp>
      <p:sp>
        <p:nvSpPr>
          <p:cNvPr id="61444" name="Text Box 58"/>
          <p:cNvSpPr txBox="1">
            <a:spLocks noChangeArrowheads="1"/>
          </p:cNvSpPr>
          <p:nvPr/>
        </p:nvSpPr>
        <p:spPr bwMode="auto">
          <a:xfrm>
            <a:off x="7237412" y="3810000"/>
            <a:ext cx="533400" cy="30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endParaRPr lang="en-US" altLang="en-US" sz="1400">
              <a:latin typeface="Arial" panose="020B0604020202020204" pitchFamily="34" charset="0"/>
              <a:cs typeface="Arial" panose="020B0604020202020204" pitchFamily="34" charset="0"/>
            </a:endParaRPr>
          </a:p>
        </p:txBody>
      </p:sp>
      <p:sp>
        <p:nvSpPr>
          <p:cNvPr id="61445" name="Text Box 59"/>
          <p:cNvSpPr txBox="1">
            <a:spLocks noChangeArrowheads="1"/>
          </p:cNvSpPr>
          <p:nvPr/>
        </p:nvSpPr>
        <p:spPr bwMode="auto">
          <a:xfrm>
            <a:off x="7618412" y="5486400"/>
            <a:ext cx="533400" cy="30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2,1</a:t>
            </a:r>
            <a:r>
              <a:rPr lang="en-US" altLang="en-US" sz="1400" baseline="30000" dirty="0">
                <a:solidFill>
                  <a:srgbClr val="FFC000"/>
                </a:solidFill>
                <a:latin typeface="Arial" panose="020B0604020202020204" pitchFamily="34" charset="0"/>
                <a:cs typeface="Arial" panose="020B0604020202020204" pitchFamily="34" charset="0"/>
              </a:rPr>
              <a:t>+</a:t>
            </a:r>
            <a:endParaRPr lang="en-US" altLang="en-US" sz="1400" dirty="0">
              <a:solidFill>
                <a:srgbClr val="FFC000"/>
              </a:solidFill>
              <a:latin typeface="Arial" panose="020B0604020202020204" pitchFamily="34" charset="0"/>
              <a:cs typeface="Arial" panose="020B0604020202020204" pitchFamily="34" charset="0"/>
            </a:endParaRPr>
          </a:p>
        </p:txBody>
      </p:sp>
      <p:sp>
        <p:nvSpPr>
          <p:cNvPr id="61446" name="Text Box 60"/>
          <p:cNvSpPr txBox="1">
            <a:spLocks noChangeArrowheads="1"/>
          </p:cNvSpPr>
          <p:nvPr/>
        </p:nvSpPr>
        <p:spPr bwMode="auto">
          <a:xfrm>
            <a:off x="6021387" y="6141792"/>
            <a:ext cx="4572000" cy="641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800" dirty="0">
                <a:latin typeface="Arial" panose="020B0604020202020204" pitchFamily="34" charset="0"/>
              </a:rPr>
              <a:t>No augmenting path (the sink is unlabeled) the current flow is maximum</a:t>
            </a:r>
          </a:p>
        </p:txBody>
      </p:sp>
      <p:sp>
        <p:nvSpPr>
          <p:cNvPr id="61447" name="Text Box 61"/>
          <p:cNvSpPr txBox="1">
            <a:spLocks noChangeArrowheads="1"/>
          </p:cNvSpPr>
          <p:nvPr/>
        </p:nvSpPr>
        <p:spPr bwMode="auto">
          <a:xfrm>
            <a:off x="1770062" y="2019635"/>
            <a:ext cx="501650"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spcBef>
                <a:spcPct val="50000"/>
              </a:spcBef>
            </a:pPr>
            <a:r>
              <a:rPr lang="en-US" altLang="en-US" sz="1400" dirty="0">
                <a:solidFill>
                  <a:srgbClr val="FFC000"/>
                </a:solidFill>
                <a:latin typeface="Arial" panose="020B0604020202020204" pitchFamily="34" charset="0"/>
                <a:cs typeface="Arial" panose="020B0604020202020204" pitchFamily="34" charset="0"/>
              </a:rPr>
              <a:t>∞,-</a:t>
            </a:r>
          </a:p>
        </p:txBody>
      </p:sp>
      <p:sp>
        <p:nvSpPr>
          <p:cNvPr id="470078" name="Text Box 62"/>
          <p:cNvSpPr txBox="1">
            <a:spLocks noChangeArrowheads="1"/>
          </p:cNvSpPr>
          <p:nvPr/>
        </p:nvSpPr>
        <p:spPr bwMode="auto">
          <a:xfrm>
            <a:off x="684212" y="184259"/>
            <a:ext cx="4495800" cy="646331"/>
          </a:xfrm>
          <a:prstGeom prst="rect">
            <a:avLst/>
          </a:prstGeom>
          <a:noFill/>
          <a:ln w="12700">
            <a:noFill/>
            <a:miter lim="800000"/>
            <a:headEnd type="none" w="sm" len="sm"/>
            <a:tailEnd type="none" w="sm" len="sm"/>
          </a:ln>
          <a:effectLst/>
        </p:spPr>
        <p:txBody>
          <a:bodyPr>
            <a:spAutoFit/>
          </a:bodyPr>
          <a:lstStyle/>
          <a:p>
            <a:pPr algn="l">
              <a:spcBef>
                <a:spcPct val="50000"/>
              </a:spcBef>
              <a:defRPr/>
            </a:pPr>
            <a:r>
              <a:rPr kumimoji="1" lang="en-US" sz="3600" b="1" dirty="0">
                <a:solidFill>
                  <a:schemeClr val="accent5"/>
                </a:solidFill>
                <a:effectLst>
                  <a:outerShdw blurRad="38100" dist="38100" dir="2700000" algn="tl">
                    <a:srgbClr val="000000"/>
                  </a:outerShdw>
                </a:effectLst>
              </a:rPr>
              <a:t>Example (cont.)</a:t>
            </a:r>
          </a:p>
        </p:txBody>
      </p:sp>
      <p:sp>
        <p:nvSpPr>
          <p:cNvPr id="66" name="Text Box 61"/>
          <p:cNvSpPr txBox="1">
            <a:spLocks noChangeArrowheads="1"/>
          </p:cNvSpPr>
          <p:nvPr/>
        </p:nvSpPr>
        <p:spPr bwMode="auto">
          <a:xfrm>
            <a:off x="2379662" y="4379228"/>
            <a:ext cx="1428750" cy="404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lnSpc>
                <a:spcPct val="25000"/>
              </a:lnSpc>
              <a:spcBef>
                <a:spcPct val="50000"/>
              </a:spcBef>
            </a:pPr>
            <a:r>
              <a:rPr lang="en-US" altLang="en-US" sz="1800" dirty="0">
                <a:latin typeface="Arial" panose="020B0604020202020204" pitchFamily="34" charset="0"/>
              </a:rPr>
              <a:t>Queue: 1 </a:t>
            </a:r>
          </a:p>
          <a:p>
            <a:pPr algn="l" eaLnBrk="1" hangingPunct="1">
              <a:lnSpc>
                <a:spcPct val="25000"/>
              </a:lnSpc>
              <a:spcBef>
                <a:spcPct val="50000"/>
              </a:spcBef>
            </a:pPr>
            <a:r>
              <a:rPr lang="en-US" altLang="en-US" sz="1800" dirty="0">
                <a:latin typeface="Arial" panose="020B0604020202020204" pitchFamily="34" charset="0"/>
              </a:rPr>
              <a:t>             </a:t>
            </a:r>
            <a:r>
              <a:rPr lang="en-US" altLang="en-US" sz="1800" dirty="0">
                <a:latin typeface="Arial" panose="020B0604020202020204" pitchFamily="34" charset="0"/>
                <a:ea typeface="Lucida Grande" pitchFamily="84" charset="0"/>
                <a:cs typeface="Lucida Grande" pitchFamily="84" charset="0"/>
              </a:rPr>
              <a:t>↑</a:t>
            </a: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endParaRPr>
          </a:p>
        </p:txBody>
      </p:sp>
      <p:sp>
        <p:nvSpPr>
          <p:cNvPr id="67" name="Text Box 61"/>
          <p:cNvSpPr txBox="1">
            <a:spLocks noChangeArrowheads="1"/>
          </p:cNvSpPr>
          <p:nvPr/>
        </p:nvSpPr>
        <p:spPr bwMode="auto">
          <a:xfrm>
            <a:off x="8717791" y="5513146"/>
            <a:ext cx="1381874" cy="404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lnSpc>
                <a:spcPct val="25000"/>
              </a:lnSpc>
              <a:spcBef>
                <a:spcPct val="50000"/>
              </a:spcBef>
            </a:pPr>
            <a:r>
              <a:rPr lang="en-US" altLang="en-US" sz="1800" dirty="0">
                <a:latin typeface="Arial" panose="020B0604020202020204" pitchFamily="34" charset="0"/>
              </a:rPr>
              <a:t>Queue: 1 4</a:t>
            </a:r>
          </a:p>
          <a:p>
            <a:pPr algn="l" eaLnBrk="1" hangingPunct="1">
              <a:lnSpc>
                <a:spcPct val="25000"/>
              </a:lnSpc>
              <a:spcBef>
                <a:spcPct val="50000"/>
              </a:spcBef>
            </a:pPr>
            <a:r>
              <a:rPr lang="en-US" altLang="en-US" sz="1800" dirty="0">
                <a:latin typeface="Arial" panose="020B0604020202020204" pitchFamily="34" charset="0"/>
              </a:rPr>
              <a:t>                </a:t>
            </a:r>
            <a:r>
              <a:rPr lang="en-US" altLang="en-US" sz="1800" dirty="0">
                <a:latin typeface="Arial" panose="020B0604020202020204" pitchFamily="34" charset="0"/>
                <a:ea typeface="Lucida Grande" pitchFamily="84" charset="0"/>
                <a:cs typeface="Lucida Grande" pitchFamily="84" charset="0"/>
              </a:rPr>
              <a:t>↑</a:t>
            </a: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endParaRPr>
          </a:p>
        </p:txBody>
      </p:sp>
      <p:pic>
        <p:nvPicPr>
          <p:cNvPr id="6" name="Audio 5">
            <a:hlinkClick r:id="" action="ppaction://media"/>
            <a:extLst>
              <a:ext uri="{FF2B5EF4-FFF2-40B4-BE49-F238E27FC236}">
                <a16:creationId xmlns:a16="http://schemas.microsoft.com/office/drawing/2014/main" id="{CC7A2502-14E8-1E42-9FBE-75FAC3B400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712682351"/>
      </p:ext>
    </p:extLst>
  </p:cSld>
  <p:clrMapOvr>
    <a:masterClrMapping/>
  </p:clrMapOvr>
  <mc:AlternateContent xmlns:mc="http://schemas.openxmlformats.org/markup-compatibility/2006">
    <mc:Choice xmlns:p14="http://schemas.microsoft.com/office/powerpoint/2010/main" Requires="p14">
      <p:transition spd="med" p14:dur="700" advTm="103041">
        <p:fade/>
      </p:transition>
    </mc:Choice>
    <mc:Fallback>
      <p:transition spd="med" advTm="1030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8" name="Picture 2" descr="scan0001"/>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a:xfrm>
            <a:off x="2638028" y="419100"/>
            <a:ext cx="5886450" cy="6019800"/>
          </a:xfrm>
          <a:noFill/>
          <a:extLst>
            <a:ext uri="{909E8E84-426E-40dd-AFC4-6F175D3DCCD1}">
              <a14:hiddenFill xmlns:a14="http://schemas.microsoft.com/office/drawing/2010/main" xmlns="">
                <a:solidFill>
                  <a:srgbClr val="FFFFFF"/>
                </a:solidFill>
              </a14:hiddenFill>
            </a:ext>
          </a:extLst>
        </p:spPr>
      </p:pic>
      <p:pic>
        <p:nvPicPr>
          <p:cNvPr id="4" name="Audio 3">
            <a:hlinkClick r:id="" action="ppaction://media"/>
            <a:extLst>
              <a:ext uri="{FF2B5EF4-FFF2-40B4-BE49-F238E27FC236}">
                <a16:creationId xmlns:a16="http://schemas.microsoft.com/office/drawing/2014/main" id="{5424FE1E-C5D7-744C-98B5-DF2088BA6A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111756771"/>
      </p:ext>
    </p:extLst>
  </p:cSld>
  <p:clrMapOvr>
    <a:masterClrMapping/>
  </p:clrMapOvr>
  <mc:AlternateContent xmlns:mc="http://schemas.openxmlformats.org/markup-compatibility/2006">
    <mc:Choice xmlns:p14="http://schemas.microsoft.com/office/powerpoint/2010/main" Requires="p14">
      <p:transition spd="med" p14:dur="700" advTm="29404">
        <p:fade/>
      </p:transition>
    </mc:Choice>
    <mc:Fallback>
      <p:transition spd="med" advTm="294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Rectangle 2"/>
          <p:cNvSpPr>
            <a:spLocks noGrp="1" noChangeArrowheads="1"/>
          </p:cNvSpPr>
          <p:nvPr>
            <p:ph type="title"/>
          </p:nvPr>
        </p:nvSpPr>
        <p:spPr>
          <a:xfrm>
            <a:off x="718552" y="326129"/>
            <a:ext cx="7588250" cy="460375"/>
          </a:xfrm>
        </p:spPr>
        <p:txBody>
          <a:bodyPr>
            <a:normAutofit fontScale="90000"/>
          </a:bodyPr>
          <a:lstStyle/>
          <a:p>
            <a:pPr>
              <a:defRPr/>
            </a:pPr>
            <a:r>
              <a:rPr lang="en-US" sz="4000" dirty="0"/>
              <a:t>Example</a:t>
            </a:r>
            <a:r>
              <a:rPr lang="en-US" dirty="0"/>
              <a:t>  </a:t>
            </a:r>
          </a:p>
        </p:txBody>
      </p:sp>
      <p:grpSp>
        <p:nvGrpSpPr>
          <p:cNvPr id="55299" name="Group 3"/>
          <p:cNvGrpSpPr>
            <a:grpSpLocks/>
          </p:cNvGrpSpPr>
          <p:nvPr/>
        </p:nvGrpSpPr>
        <p:grpSpPr bwMode="auto">
          <a:xfrm>
            <a:off x="2055812" y="3962401"/>
            <a:ext cx="2590800" cy="2130425"/>
            <a:chOff x="2160" y="2352"/>
            <a:chExt cx="1824" cy="1682"/>
          </a:xfrm>
        </p:grpSpPr>
        <p:grpSp>
          <p:nvGrpSpPr>
            <p:cNvPr id="55386" name="Group 4"/>
            <p:cNvGrpSpPr>
              <a:grpSpLocks/>
            </p:cNvGrpSpPr>
            <p:nvPr/>
          </p:nvGrpSpPr>
          <p:grpSpPr bwMode="auto">
            <a:xfrm>
              <a:off x="2160" y="2352"/>
              <a:ext cx="1824" cy="1682"/>
              <a:chOff x="2160" y="2352"/>
              <a:chExt cx="1824" cy="1682"/>
            </a:xfrm>
          </p:grpSpPr>
          <p:grpSp>
            <p:nvGrpSpPr>
              <p:cNvPr id="55393" name="Group 5"/>
              <p:cNvGrpSpPr>
                <a:grpSpLocks/>
              </p:cNvGrpSpPr>
              <p:nvPr/>
            </p:nvGrpSpPr>
            <p:grpSpPr bwMode="auto">
              <a:xfrm>
                <a:off x="2928" y="3696"/>
                <a:ext cx="336" cy="338"/>
                <a:chOff x="1152" y="2304"/>
                <a:chExt cx="336" cy="338"/>
              </a:xfrm>
            </p:grpSpPr>
            <p:sp>
              <p:nvSpPr>
                <p:cNvPr id="55408" name="Oval 6"/>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9" name="Text Box 7"/>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94" name="Group 8"/>
              <p:cNvGrpSpPr>
                <a:grpSpLocks/>
              </p:cNvGrpSpPr>
              <p:nvPr/>
            </p:nvGrpSpPr>
            <p:grpSpPr bwMode="auto">
              <a:xfrm>
                <a:off x="2928" y="2352"/>
                <a:ext cx="336" cy="339"/>
                <a:chOff x="672" y="2688"/>
                <a:chExt cx="336" cy="339"/>
              </a:xfrm>
            </p:grpSpPr>
            <p:sp>
              <p:nvSpPr>
                <p:cNvPr id="55406" name="Oval 9"/>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7" name="Text Box 10"/>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95" name="Group 11"/>
              <p:cNvGrpSpPr>
                <a:grpSpLocks/>
              </p:cNvGrpSpPr>
              <p:nvPr/>
            </p:nvGrpSpPr>
            <p:grpSpPr bwMode="auto">
              <a:xfrm>
                <a:off x="2160" y="3024"/>
                <a:ext cx="336" cy="337"/>
                <a:chOff x="192" y="2784"/>
                <a:chExt cx="336" cy="337"/>
              </a:xfrm>
            </p:grpSpPr>
            <p:sp>
              <p:nvSpPr>
                <p:cNvPr id="55404" name="Oval 12"/>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5" name="Text Box 13"/>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96" name="Group 14"/>
              <p:cNvGrpSpPr>
                <a:grpSpLocks/>
              </p:cNvGrpSpPr>
              <p:nvPr/>
            </p:nvGrpSpPr>
            <p:grpSpPr bwMode="auto">
              <a:xfrm>
                <a:off x="3648" y="3024"/>
                <a:ext cx="336" cy="337"/>
                <a:chOff x="1536" y="2784"/>
                <a:chExt cx="336" cy="337"/>
              </a:xfrm>
            </p:grpSpPr>
            <p:sp>
              <p:nvSpPr>
                <p:cNvPr id="55402" name="Oval 15"/>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3" name="Text Box 16"/>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97" name="Line 17"/>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98" name="Line 18"/>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99" name="Line 19"/>
              <p:cNvSpPr>
                <a:spLocks noChangeShapeType="1"/>
              </p:cNvSpPr>
              <p:nvPr/>
            </p:nvSpPr>
            <p:spPr bwMode="auto">
              <a:xfrm flipV="1">
                <a:off x="2400" y="2592"/>
                <a:ext cx="528" cy="432"/>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400" name="Line 20"/>
              <p:cNvSpPr>
                <a:spLocks noChangeShapeType="1"/>
              </p:cNvSpPr>
              <p:nvPr/>
            </p:nvSpPr>
            <p:spPr bwMode="auto">
              <a:xfrm>
                <a:off x="3264" y="2592"/>
                <a:ext cx="480" cy="432"/>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401" name="Line 21"/>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87" name="Group 22"/>
            <p:cNvGrpSpPr>
              <a:grpSpLocks/>
            </p:cNvGrpSpPr>
            <p:nvPr/>
          </p:nvGrpSpPr>
          <p:grpSpPr bwMode="auto">
            <a:xfrm>
              <a:off x="2304" y="2544"/>
              <a:ext cx="1609" cy="1252"/>
              <a:chOff x="2304" y="2544"/>
              <a:chExt cx="1609" cy="1252"/>
            </a:xfrm>
          </p:grpSpPr>
          <p:sp>
            <p:nvSpPr>
              <p:cNvPr id="55388" name="Text Box 23"/>
              <p:cNvSpPr txBox="1">
                <a:spLocks noChangeArrowheads="1"/>
              </p:cNvSpPr>
              <p:nvPr/>
            </p:nvSpPr>
            <p:spPr bwMode="auto">
              <a:xfrm>
                <a:off x="2352"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89" name="Text Box 24"/>
              <p:cNvSpPr txBox="1">
                <a:spLocks noChangeArrowheads="1"/>
              </p:cNvSpPr>
              <p:nvPr/>
            </p:nvSpPr>
            <p:spPr bwMode="auto">
              <a:xfrm>
                <a:off x="3503"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90" name="Text Box 25"/>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5391" name="Text Box 26"/>
              <p:cNvSpPr txBox="1">
                <a:spLocks noChangeArrowheads="1"/>
              </p:cNvSpPr>
              <p:nvPr/>
            </p:nvSpPr>
            <p:spPr bwMode="auto">
              <a:xfrm>
                <a:off x="3503" y="3503"/>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sp>
            <p:nvSpPr>
              <p:cNvPr id="55392" name="Text Box 27"/>
              <p:cNvSpPr txBox="1">
                <a:spLocks noChangeArrowheads="1"/>
              </p:cNvSpPr>
              <p:nvPr/>
            </p:nvSpPr>
            <p:spPr bwMode="auto">
              <a:xfrm>
                <a:off x="2304" y="3504"/>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grpSp>
      </p:grpSp>
      <p:grpSp>
        <p:nvGrpSpPr>
          <p:cNvPr id="55300" name="Group 28"/>
          <p:cNvGrpSpPr>
            <a:grpSpLocks/>
          </p:cNvGrpSpPr>
          <p:nvPr/>
        </p:nvGrpSpPr>
        <p:grpSpPr bwMode="auto">
          <a:xfrm>
            <a:off x="2055812" y="1219201"/>
            <a:ext cx="2590800" cy="2130425"/>
            <a:chOff x="2160" y="2352"/>
            <a:chExt cx="1824" cy="1682"/>
          </a:xfrm>
        </p:grpSpPr>
        <p:grpSp>
          <p:nvGrpSpPr>
            <p:cNvPr id="55362" name="Group 29"/>
            <p:cNvGrpSpPr>
              <a:grpSpLocks/>
            </p:cNvGrpSpPr>
            <p:nvPr/>
          </p:nvGrpSpPr>
          <p:grpSpPr bwMode="auto">
            <a:xfrm>
              <a:off x="2160" y="2352"/>
              <a:ext cx="1824" cy="1682"/>
              <a:chOff x="2160" y="2352"/>
              <a:chExt cx="1824" cy="1682"/>
            </a:xfrm>
          </p:grpSpPr>
          <p:grpSp>
            <p:nvGrpSpPr>
              <p:cNvPr id="55369" name="Group 30"/>
              <p:cNvGrpSpPr>
                <a:grpSpLocks/>
              </p:cNvGrpSpPr>
              <p:nvPr/>
            </p:nvGrpSpPr>
            <p:grpSpPr bwMode="auto">
              <a:xfrm>
                <a:off x="2928" y="3696"/>
                <a:ext cx="336" cy="338"/>
                <a:chOff x="1152" y="2304"/>
                <a:chExt cx="336" cy="338"/>
              </a:xfrm>
            </p:grpSpPr>
            <p:sp>
              <p:nvSpPr>
                <p:cNvPr id="55384" name="Oval 31"/>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85" name="Text Box 32"/>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70" name="Group 33"/>
              <p:cNvGrpSpPr>
                <a:grpSpLocks/>
              </p:cNvGrpSpPr>
              <p:nvPr/>
            </p:nvGrpSpPr>
            <p:grpSpPr bwMode="auto">
              <a:xfrm>
                <a:off x="2928" y="2352"/>
                <a:ext cx="336" cy="339"/>
                <a:chOff x="672" y="2688"/>
                <a:chExt cx="336" cy="339"/>
              </a:xfrm>
            </p:grpSpPr>
            <p:sp>
              <p:nvSpPr>
                <p:cNvPr id="55382" name="Oval 34"/>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83" name="Text Box 35"/>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71" name="Group 36"/>
              <p:cNvGrpSpPr>
                <a:grpSpLocks/>
              </p:cNvGrpSpPr>
              <p:nvPr/>
            </p:nvGrpSpPr>
            <p:grpSpPr bwMode="auto">
              <a:xfrm>
                <a:off x="2160" y="3024"/>
                <a:ext cx="336" cy="337"/>
                <a:chOff x="192" y="2784"/>
                <a:chExt cx="336" cy="337"/>
              </a:xfrm>
            </p:grpSpPr>
            <p:sp>
              <p:nvSpPr>
                <p:cNvPr id="55380" name="Oval 37"/>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81" name="Text Box 38"/>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72" name="Group 39"/>
              <p:cNvGrpSpPr>
                <a:grpSpLocks/>
              </p:cNvGrpSpPr>
              <p:nvPr/>
            </p:nvGrpSpPr>
            <p:grpSpPr bwMode="auto">
              <a:xfrm>
                <a:off x="3648" y="3024"/>
                <a:ext cx="336" cy="337"/>
                <a:chOff x="1536" y="2784"/>
                <a:chExt cx="336" cy="337"/>
              </a:xfrm>
            </p:grpSpPr>
            <p:sp>
              <p:nvSpPr>
                <p:cNvPr id="55378" name="Oval 40"/>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79" name="Text Box 41"/>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73" name="Line 42"/>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4" name="Line 43"/>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5" name="Line 44"/>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6" name="Line 45"/>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7" name="Line 46"/>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63" name="Group 47"/>
            <p:cNvGrpSpPr>
              <a:grpSpLocks/>
            </p:cNvGrpSpPr>
            <p:nvPr/>
          </p:nvGrpSpPr>
          <p:grpSpPr bwMode="auto">
            <a:xfrm>
              <a:off x="2304" y="2544"/>
              <a:ext cx="1579" cy="1249"/>
              <a:chOff x="2304" y="2544"/>
              <a:chExt cx="1579" cy="1249"/>
            </a:xfrm>
          </p:grpSpPr>
          <p:sp>
            <p:nvSpPr>
              <p:cNvPr id="55364" name="Text Box 48"/>
              <p:cNvSpPr txBox="1">
                <a:spLocks noChangeArrowheads="1"/>
              </p:cNvSpPr>
              <p:nvPr/>
            </p:nvSpPr>
            <p:spPr bwMode="auto">
              <a:xfrm>
                <a:off x="2352" y="254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5365" name="Text Box 49"/>
              <p:cNvSpPr txBox="1">
                <a:spLocks noChangeArrowheads="1"/>
              </p:cNvSpPr>
              <p:nvPr/>
            </p:nvSpPr>
            <p:spPr bwMode="auto">
              <a:xfrm>
                <a:off x="3503" y="254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5366" name="Text Box 50"/>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5367" name="Text Box 51"/>
              <p:cNvSpPr txBox="1">
                <a:spLocks noChangeArrowheads="1"/>
              </p:cNvSpPr>
              <p:nvPr/>
            </p:nvSpPr>
            <p:spPr bwMode="auto">
              <a:xfrm>
                <a:off x="3503"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5368" name="Text Box 52"/>
              <p:cNvSpPr txBox="1">
                <a:spLocks noChangeArrowheads="1"/>
              </p:cNvSpPr>
              <p:nvPr/>
            </p:nvSpPr>
            <p:spPr bwMode="auto">
              <a:xfrm>
                <a:off x="2304"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grpSp>
      </p:grpSp>
      <p:grpSp>
        <p:nvGrpSpPr>
          <p:cNvPr id="55301" name="Group 53"/>
          <p:cNvGrpSpPr>
            <a:grpSpLocks/>
          </p:cNvGrpSpPr>
          <p:nvPr/>
        </p:nvGrpSpPr>
        <p:grpSpPr bwMode="auto">
          <a:xfrm>
            <a:off x="6399212" y="1143001"/>
            <a:ext cx="2590800" cy="2130425"/>
            <a:chOff x="2160" y="2352"/>
            <a:chExt cx="1824" cy="1682"/>
          </a:xfrm>
        </p:grpSpPr>
        <p:grpSp>
          <p:nvGrpSpPr>
            <p:cNvPr id="55338" name="Group 54"/>
            <p:cNvGrpSpPr>
              <a:grpSpLocks/>
            </p:cNvGrpSpPr>
            <p:nvPr/>
          </p:nvGrpSpPr>
          <p:grpSpPr bwMode="auto">
            <a:xfrm>
              <a:off x="2160" y="2352"/>
              <a:ext cx="1824" cy="1682"/>
              <a:chOff x="2160" y="2352"/>
              <a:chExt cx="1824" cy="1682"/>
            </a:xfrm>
          </p:grpSpPr>
          <p:grpSp>
            <p:nvGrpSpPr>
              <p:cNvPr id="55345" name="Group 55"/>
              <p:cNvGrpSpPr>
                <a:grpSpLocks/>
              </p:cNvGrpSpPr>
              <p:nvPr/>
            </p:nvGrpSpPr>
            <p:grpSpPr bwMode="auto">
              <a:xfrm>
                <a:off x="2928" y="3696"/>
                <a:ext cx="336" cy="338"/>
                <a:chOff x="1152" y="2304"/>
                <a:chExt cx="336" cy="338"/>
              </a:xfrm>
            </p:grpSpPr>
            <p:sp>
              <p:nvSpPr>
                <p:cNvPr id="55360" name="Oval 56"/>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61" name="Text Box 57"/>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46" name="Group 58"/>
              <p:cNvGrpSpPr>
                <a:grpSpLocks/>
              </p:cNvGrpSpPr>
              <p:nvPr/>
            </p:nvGrpSpPr>
            <p:grpSpPr bwMode="auto">
              <a:xfrm>
                <a:off x="2928" y="2352"/>
                <a:ext cx="336" cy="339"/>
                <a:chOff x="672" y="2688"/>
                <a:chExt cx="336" cy="339"/>
              </a:xfrm>
            </p:grpSpPr>
            <p:sp>
              <p:nvSpPr>
                <p:cNvPr id="55358" name="Oval 59"/>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59" name="Text Box 60"/>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47" name="Group 61"/>
              <p:cNvGrpSpPr>
                <a:grpSpLocks/>
              </p:cNvGrpSpPr>
              <p:nvPr/>
            </p:nvGrpSpPr>
            <p:grpSpPr bwMode="auto">
              <a:xfrm>
                <a:off x="2160" y="3024"/>
                <a:ext cx="336" cy="337"/>
                <a:chOff x="192" y="2784"/>
                <a:chExt cx="336" cy="337"/>
              </a:xfrm>
            </p:grpSpPr>
            <p:sp>
              <p:nvSpPr>
                <p:cNvPr id="55356" name="Oval 62"/>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57" name="Text Box 63"/>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48" name="Group 64"/>
              <p:cNvGrpSpPr>
                <a:grpSpLocks/>
              </p:cNvGrpSpPr>
              <p:nvPr/>
            </p:nvGrpSpPr>
            <p:grpSpPr bwMode="auto">
              <a:xfrm>
                <a:off x="3648" y="3024"/>
                <a:ext cx="336" cy="337"/>
                <a:chOff x="1536" y="2784"/>
                <a:chExt cx="336" cy="337"/>
              </a:xfrm>
            </p:grpSpPr>
            <p:sp>
              <p:nvSpPr>
                <p:cNvPr id="55354" name="Oval 65"/>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55" name="Text Box 66"/>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49" name="Line 67"/>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0" name="Line 68"/>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1" name="Line 69"/>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2" name="Line 70"/>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3" name="Line 71"/>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39" name="Group 72"/>
            <p:cNvGrpSpPr>
              <a:grpSpLocks/>
            </p:cNvGrpSpPr>
            <p:nvPr/>
          </p:nvGrpSpPr>
          <p:grpSpPr bwMode="auto">
            <a:xfrm>
              <a:off x="2304" y="2544"/>
              <a:ext cx="1582" cy="1251"/>
              <a:chOff x="2304" y="2544"/>
              <a:chExt cx="1582" cy="1251"/>
            </a:xfrm>
          </p:grpSpPr>
          <p:sp>
            <p:nvSpPr>
              <p:cNvPr id="55340" name="Text Box 73"/>
              <p:cNvSpPr txBox="1">
                <a:spLocks noChangeArrowheads="1"/>
              </p:cNvSpPr>
              <p:nvPr/>
            </p:nvSpPr>
            <p:spPr bwMode="auto">
              <a:xfrm>
                <a:off x="2352" y="2544"/>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sp>
            <p:nvSpPr>
              <p:cNvPr id="55341" name="Text Box 74"/>
              <p:cNvSpPr txBox="1">
                <a:spLocks noChangeArrowheads="1"/>
              </p:cNvSpPr>
              <p:nvPr/>
            </p:nvSpPr>
            <p:spPr bwMode="auto">
              <a:xfrm>
                <a:off x="3503" y="254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5342" name="Text Box 75"/>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1/1</a:t>
                </a:r>
              </a:p>
            </p:txBody>
          </p:sp>
          <p:sp>
            <p:nvSpPr>
              <p:cNvPr id="55343" name="Text Box 76"/>
              <p:cNvSpPr txBox="1">
                <a:spLocks noChangeArrowheads="1"/>
              </p:cNvSpPr>
              <p:nvPr/>
            </p:nvSpPr>
            <p:spPr bwMode="auto">
              <a:xfrm>
                <a:off x="3503" y="3503"/>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sp>
            <p:nvSpPr>
              <p:cNvPr id="55344" name="Text Box 77"/>
              <p:cNvSpPr txBox="1">
                <a:spLocks noChangeArrowheads="1"/>
              </p:cNvSpPr>
              <p:nvPr/>
            </p:nvSpPr>
            <p:spPr bwMode="auto">
              <a:xfrm>
                <a:off x="2304"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grpSp>
      </p:grpSp>
      <p:grpSp>
        <p:nvGrpSpPr>
          <p:cNvPr id="55302" name="Group 78"/>
          <p:cNvGrpSpPr>
            <a:grpSpLocks/>
          </p:cNvGrpSpPr>
          <p:nvPr/>
        </p:nvGrpSpPr>
        <p:grpSpPr bwMode="auto">
          <a:xfrm>
            <a:off x="6399212" y="3962401"/>
            <a:ext cx="2590800" cy="2130425"/>
            <a:chOff x="2160" y="2352"/>
            <a:chExt cx="1824" cy="1682"/>
          </a:xfrm>
        </p:grpSpPr>
        <p:grpSp>
          <p:nvGrpSpPr>
            <p:cNvPr id="55314" name="Group 79"/>
            <p:cNvGrpSpPr>
              <a:grpSpLocks/>
            </p:cNvGrpSpPr>
            <p:nvPr/>
          </p:nvGrpSpPr>
          <p:grpSpPr bwMode="auto">
            <a:xfrm>
              <a:off x="2160" y="2352"/>
              <a:ext cx="1824" cy="1682"/>
              <a:chOff x="2160" y="2352"/>
              <a:chExt cx="1824" cy="1682"/>
            </a:xfrm>
          </p:grpSpPr>
          <p:grpSp>
            <p:nvGrpSpPr>
              <p:cNvPr id="55321" name="Group 80"/>
              <p:cNvGrpSpPr>
                <a:grpSpLocks/>
              </p:cNvGrpSpPr>
              <p:nvPr/>
            </p:nvGrpSpPr>
            <p:grpSpPr bwMode="auto">
              <a:xfrm>
                <a:off x="2928" y="3696"/>
                <a:ext cx="336" cy="338"/>
                <a:chOff x="1152" y="2304"/>
                <a:chExt cx="336" cy="338"/>
              </a:xfrm>
            </p:grpSpPr>
            <p:sp>
              <p:nvSpPr>
                <p:cNvPr id="55336" name="Oval 81"/>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7" name="Text Box 82"/>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22" name="Group 83"/>
              <p:cNvGrpSpPr>
                <a:grpSpLocks/>
              </p:cNvGrpSpPr>
              <p:nvPr/>
            </p:nvGrpSpPr>
            <p:grpSpPr bwMode="auto">
              <a:xfrm>
                <a:off x="2928" y="2352"/>
                <a:ext cx="336" cy="339"/>
                <a:chOff x="672" y="2688"/>
                <a:chExt cx="336" cy="339"/>
              </a:xfrm>
            </p:grpSpPr>
            <p:sp>
              <p:nvSpPr>
                <p:cNvPr id="55334" name="Oval 84"/>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5" name="Text Box 85"/>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23" name="Group 86"/>
              <p:cNvGrpSpPr>
                <a:grpSpLocks/>
              </p:cNvGrpSpPr>
              <p:nvPr/>
            </p:nvGrpSpPr>
            <p:grpSpPr bwMode="auto">
              <a:xfrm>
                <a:off x="2160" y="3024"/>
                <a:ext cx="336" cy="337"/>
                <a:chOff x="192" y="2784"/>
                <a:chExt cx="336" cy="337"/>
              </a:xfrm>
            </p:grpSpPr>
            <p:sp>
              <p:nvSpPr>
                <p:cNvPr id="55332" name="Oval 87"/>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3" name="Text Box 88"/>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24" name="Group 89"/>
              <p:cNvGrpSpPr>
                <a:grpSpLocks/>
              </p:cNvGrpSpPr>
              <p:nvPr/>
            </p:nvGrpSpPr>
            <p:grpSpPr bwMode="auto">
              <a:xfrm>
                <a:off x="3648" y="3024"/>
                <a:ext cx="336" cy="337"/>
                <a:chOff x="1536" y="2784"/>
                <a:chExt cx="336" cy="337"/>
              </a:xfrm>
            </p:grpSpPr>
            <p:sp>
              <p:nvSpPr>
                <p:cNvPr id="55330" name="Oval 90"/>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1" name="Text Box 91"/>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25" name="Line 92"/>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6" name="Line 93"/>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7" name="Line 94"/>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8" name="Line 95"/>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9" name="Line 96"/>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15" name="Group 97"/>
            <p:cNvGrpSpPr>
              <a:grpSpLocks/>
            </p:cNvGrpSpPr>
            <p:nvPr/>
          </p:nvGrpSpPr>
          <p:grpSpPr bwMode="auto">
            <a:xfrm>
              <a:off x="2304" y="2544"/>
              <a:ext cx="1582" cy="1252"/>
              <a:chOff x="2304" y="2544"/>
              <a:chExt cx="1582" cy="1252"/>
            </a:xfrm>
          </p:grpSpPr>
          <p:sp>
            <p:nvSpPr>
              <p:cNvPr id="55316" name="Text Box 98"/>
              <p:cNvSpPr txBox="1">
                <a:spLocks noChangeArrowheads="1"/>
              </p:cNvSpPr>
              <p:nvPr/>
            </p:nvSpPr>
            <p:spPr bwMode="auto">
              <a:xfrm>
                <a:off x="2352" y="2544"/>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sp>
            <p:nvSpPr>
              <p:cNvPr id="55317" name="Text Box 99"/>
              <p:cNvSpPr txBox="1">
                <a:spLocks noChangeArrowheads="1"/>
              </p:cNvSpPr>
              <p:nvPr/>
            </p:nvSpPr>
            <p:spPr bwMode="auto">
              <a:xfrm>
                <a:off x="3503" y="2544"/>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sp>
            <p:nvSpPr>
              <p:cNvPr id="55318" name="Text Box 100"/>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5319" name="Text Box 101"/>
              <p:cNvSpPr txBox="1">
                <a:spLocks noChangeArrowheads="1"/>
              </p:cNvSpPr>
              <p:nvPr/>
            </p:nvSpPr>
            <p:spPr bwMode="auto">
              <a:xfrm>
                <a:off x="3503" y="3504"/>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sp>
            <p:nvSpPr>
              <p:cNvPr id="55320" name="Text Box 102"/>
              <p:cNvSpPr txBox="1">
                <a:spLocks noChangeArrowheads="1"/>
              </p:cNvSpPr>
              <p:nvPr/>
            </p:nvSpPr>
            <p:spPr bwMode="auto">
              <a:xfrm>
                <a:off x="2304" y="3503"/>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grpSp>
      </p:grpSp>
      <p:sp>
        <p:nvSpPr>
          <p:cNvPr id="55303" name="Line 103"/>
          <p:cNvSpPr>
            <a:spLocks noChangeShapeType="1"/>
          </p:cNvSpPr>
          <p:nvPr/>
        </p:nvSpPr>
        <p:spPr bwMode="auto">
          <a:xfrm>
            <a:off x="5103812" y="2209800"/>
            <a:ext cx="762000" cy="0"/>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05" name="Line 105"/>
          <p:cNvSpPr>
            <a:spLocks noChangeShapeType="1"/>
          </p:cNvSpPr>
          <p:nvPr/>
        </p:nvSpPr>
        <p:spPr bwMode="auto">
          <a:xfrm>
            <a:off x="9599612" y="3124200"/>
            <a:ext cx="0" cy="685800"/>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462961" name="Text Box 113"/>
          <p:cNvSpPr txBox="1">
            <a:spLocks noChangeArrowheads="1"/>
          </p:cNvSpPr>
          <p:nvPr/>
        </p:nvSpPr>
        <p:spPr bwMode="auto">
          <a:xfrm>
            <a:off x="1891730" y="6120784"/>
            <a:ext cx="3657600" cy="369332"/>
          </a:xfrm>
          <a:prstGeom prst="rect">
            <a:avLst/>
          </a:prstGeom>
          <a:noFill/>
          <a:ln w="9525">
            <a:noFill/>
            <a:miter lim="800000"/>
            <a:headEnd/>
            <a:tailEnd/>
          </a:ln>
          <a:effectLst/>
        </p:spPr>
        <p:txBody>
          <a:bodyPr>
            <a:spAutoFit/>
          </a:bodyPr>
          <a:lstStyle/>
          <a:p>
            <a:pPr algn="l" eaLnBrk="1" hangingPunct="1">
              <a:spcBef>
                <a:spcPct val="50000"/>
              </a:spcBef>
              <a:defRPr/>
            </a:pPr>
            <a:r>
              <a:rPr lang="en-US" b="1" dirty="0">
                <a:effectLst>
                  <a:outerShdw blurRad="38100" dist="38100" dir="2700000" algn="tl">
                    <a:srgbClr val="000000"/>
                  </a:outerShdw>
                </a:effectLst>
                <a:latin typeface="Arial" charset="0"/>
              </a:rPr>
              <a:t>Augmenting path of flow of U </a:t>
            </a:r>
          </a:p>
        </p:txBody>
      </p:sp>
      <p:sp>
        <p:nvSpPr>
          <p:cNvPr id="114" name="Text Box 61"/>
          <p:cNvSpPr txBox="1">
            <a:spLocks noChangeArrowheads="1"/>
          </p:cNvSpPr>
          <p:nvPr/>
        </p:nvSpPr>
        <p:spPr bwMode="auto">
          <a:xfrm>
            <a:off x="1757029" y="3413296"/>
            <a:ext cx="1415714" cy="404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lnSpc>
                <a:spcPct val="25000"/>
              </a:lnSpc>
              <a:spcBef>
                <a:spcPct val="50000"/>
              </a:spcBef>
            </a:pPr>
            <a:r>
              <a:rPr lang="en-US" altLang="en-US" sz="1800" dirty="0">
                <a:latin typeface="Arial" panose="020B0604020202020204" pitchFamily="34" charset="0"/>
              </a:rPr>
              <a:t>Queue: 1 </a:t>
            </a:r>
          </a:p>
          <a:p>
            <a:pPr algn="l" eaLnBrk="1" hangingPunct="1">
              <a:lnSpc>
                <a:spcPct val="25000"/>
              </a:lnSpc>
              <a:spcBef>
                <a:spcPct val="50000"/>
              </a:spcBef>
            </a:pPr>
            <a:r>
              <a:rPr lang="en-US" altLang="en-US" sz="1800" dirty="0">
                <a:latin typeface="Arial" panose="020B0604020202020204" pitchFamily="34" charset="0"/>
              </a:rPr>
              <a:t>             </a:t>
            </a:r>
            <a:r>
              <a:rPr lang="en-US" altLang="en-US" sz="1800" dirty="0">
                <a:latin typeface="Arial" panose="020B0604020202020204" pitchFamily="34" charset="0"/>
                <a:ea typeface="Lucida Grande" pitchFamily="84" charset="0"/>
                <a:cs typeface="Lucida Grande" pitchFamily="84" charset="0"/>
              </a:rPr>
              <a:t>↑</a:t>
            </a: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endParaRPr>
          </a:p>
        </p:txBody>
      </p:sp>
      <p:sp>
        <p:nvSpPr>
          <p:cNvPr id="115" name="Text Box 61"/>
          <p:cNvSpPr txBox="1">
            <a:spLocks noChangeArrowheads="1"/>
          </p:cNvSpPr>
          <p:nvPr/>
        </p:nvSpPr>
        <p:spPr bwMode="auto">
          <a:xfrm>
            <a:off x="6286909" y="3440490"/>
            <a:ext cx="1656364" cy="404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lnSpc>
                <a:spcPct val="25000"/>
              </a:lnSpc>
              <a:spcBef>
                <a:spcPct val="50000"/>
              </a:spcBef>
            </a:pPr>
            <a:r>
              <a:rPr lang="en-US" altLang="en-US" sz="1800" dirty="0">
                <a:latin typeface="Arial" panose="020B0604020202020204" pitchFamily="34" charset="0"/>
              </a:rPr>
              <a:t>Queue: 1 2 4</a:t>
            </a:r>
          </a:p>
          <a:p>
            <a:pPr algn="l" eaLnBrk="1" hangingPunct="1">
              <a:lnSpc>
                <a:spcPct val="25000"/>
              </a:lnSpc>
              <a:spcBef>
                <a:spcPct val="50000"/>
              </a:spcBef>
            </a:pPr>
            <a:r>
              <a:rPr lang="en-US" altLang="en-US" sz="1800" dirty="0">
                <a:latin typeface="Arial" panose="020B0604020202020204" pitchFamily="34" charset="0"/>
              </a:rPr>
              <a:t>                </a:t>
            </a:r>
            <a:r>
              <a:rPr lang="en-US" altLang="en-US" sz="1800" dirty="0">
                <a:latin typeface="Arial" panose="020B0604020202020204" pitchFamily="34" charset="0"/>
                <a:ea typeface="Lucida Grande" pitchFamily="84" charset="0"/>
                <a:cs typeface="Lucida Grande" pitchFamily="84" charset="0"/>
              </a:rPr>
              <a:t>↑</a:t>
            </a: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endParaRPr>
          </a:p>
        </p:txBody>
      </p:sp>
      <p:sp>
        <p:nvSpPr>
          <p:cNvPr id="2" name="Rectangle 1"/>
          <p:cNvSpPr/>
          <p:nvPr/>
        </p:nvSpPr>
        <p:spPr>
          <a:xfrm>
            <a:off x="1807089" y="1760127"/>
            <a:ext cx="490840" cy="369332"/>
          </a:xfrm>
          <a:prstGeom prst="rect">
            <a:avLst/>
          </a:prstGeom>
        </p:spPr>
        <p:txBody>
          <a:bodyPr wrap="none">
            <a:spAutoFit/>
          </a:bodyPr>
          <a:lstStyle/>
          <a:p>
            <a:pPr algn="l" eaLnBrk="1" hangingPunct="1">
              <a:spcBef>
                <a:spcPct val="50000"/>
              </a:spcBef>
            </a:pPr>
            <a:r>
              <a:rPr lang="en-US" altLang="en-US" dirty="0">
                <a:solidFill>
                  <a:srgbClr val="FFC000"/>
                </a:solidFill>
                <a:latin typeface="Arial" panose="020B0604020202020204" pitchFamily="34" charset="0"/>
                <a:cs typeface="Arial" panose="020B0604020202020204" pitchFamily="34" charset="0"/>
              </a:rPr>
              <a:t>∞,-</a:t>
            </a:r>
          </a:p>
        </p:txBody>
      </p:sp>
      <p:sp>
        <p:nvSpPr>
          <p:cNvPr id="4" name="Rectangle 3"/>
          <p:cNvSpPr/>
          <p:nvPr/>
        </p:nvSpPr>
        <p:spPr>
          <a:xfrm>
            <a:off x="7858745" y="3198268"/>
            <a:ext cx="583814" cy="338554"/>
          </a:xfrm>
          <a:prstGeom prst="rect">
            <a:avLst/>
          </a:prstGeom>
        </p:spPr>
        <p:txBody>
          <a:bodyPr wrap="none">
            <a:spAutoFit/>
          </a:bodyPr>
          <a:lstStyle/>
          <a:p>
            <a:pPr algn="l" eaLnBrk="1" hangingPunct="1">
              <a:spcBef>
                <a:spcPct val="50000"/>
              </a:spcBef>
            </a:pPr>
            <a:r>
              <a:rPr lang="en-US" altLang="en-US" sz="1600" dirty="0">
                <a:solidFill>
                  <a:srgbClr val="FFC000"/>
                </a:solidFill>
                <a:latin typeface="Arial" panose="020B0604020202020204" pitchFamily="34" charset="0"/>
                <a:cs typeface="Arial" panose="020B0604020202020204" pitchFamily="34" charset="0"/>
              </a:rPr>
              <a:t>U,1</a:t>
            </a:r>
            <a:r>
              <a:rPr lang="en-US" altLang="en-US" sz="1600" baseline="30000" dirty="0">
                <a:solidFill>
                  <a:srgbClr val="FFC000"/>
                </a:solidFill>
                <a:latin typeface="Arial" panose="020B0604020202020204" pitchFamily="34" charset="0"/>
                <a:cs typeface="Arial" panose="020B0604020202020204" pitchFamily="34" charset="0"/>
              </a:rPr>
              <a:t>+</a:t>
            </a:r>
            <a:endParaRPr lang="en-US" altLang="en-US" sz="1600" dirty="0">
              <a:solidFill>
                <a:srgbClr val="FFC000"/>
              </a:solidFill>
              <a:latin typeface="Arial" panose="020B0604020202020204" pitchFamily="34" charset="0"/>
              <a:cs typeface="Arial" panose="020B0604020202020204" pitchFamily="34" charset="0"/>
            </a:endParaRPr>
          </a:p>
        </p:txBody>
      </p:sp>
      <p:sp>
        <p:nvSpPr>
          <p:cNvPr id="5" name="Rectangle 4"/>
          <p:cNvSpPr/>
          <p:nvPr/>
        </p:nvSpPr>
        <p:spPr>
          <a:xfrm>
            <a:off x="7816205" y="812514"/>
            <a:ext cx="583814" cy="338554"/>
          </a:xfrm>
          <a:prstGeom prst="rect">
            <a:avLst/>
          </a:prstGeom>
        </p:spPr>
        <p:txBody>
          <a:bodyPr wrap="none">
            <a:spAutoFit/>
          </a:bodyPr>
          <a:lstStyle/>
          <a:p>
            <a:pPr algn="l" eaLnBrk="1" hangingPunct="1">
              <a:spcBef>
                <a:spcPct val="50000"/>
              </a:spcBef>
            </a:pPr>
            <a:r>
              <a:rPr lang="en-US" altLang="en-US" sz="1600" dirty="0">
                <a:solidFill>
                  <a:srgbClr val="FFC000"/>
                </a:solidFill>
                <a:latin typeface="Arial" panose="020B0604020202020204" pitchFamily="34" charset="0"/>
                <a:cs typeface="Arial" panose="020B0604020202020204" pitchFamily="34" charset="0"/>
              </a:rPr>
              <a:t>U,1</a:t>
            </a:r>
            <a:r>
              <a:rPr lang="en-US" altLang="en-US" sz="1600" baseline="30000" dirty="0">
                <a:solidFill>
                  <a:srgbClr val="FFC000"/>
                </a:solidFill>
                <a:latin typeface="Arial" panose="020B0604020202020204" pitchFamily="34" charset="0"/>
                <a:cs typeface="Arial" panose="020B0604020202020204" pitchFamily="34" charset="0"/>
              </a:rPr>
              <a:t>+</a:t>
            </a:r>
            <a:endParaRPr lang="en-US" altLang="en-US" sz="1600" dirty="0">
              <a:solidFill>
                <a:srgbClr val="FFC000"/>
              </a:solidFill>
              <a:latin typeface="Arial" panose="020B0604020202020204" pitchFamily="34" charset="0"/>
              <a:cs typeface="Arial" panose="020B0604020202020204" pitchFamily="34" charset="0"/>
            </a:endParaRPr>
          </a:p>
        </p:txBody>
      </p:sp>
      <p:sp>
        <p:nvSpPr>
          <p:cNvPr id="121" name="Line 105"/>
          <p:cNvSpPr>
            <a:spLocks noChangeShapeType="1"/>
          </p:cNvSpPr>
          <p:nvPr/>
        </p:nvSpPr>
        <p:spPr bwMode="auto">
          <a:xfrm flipH="1" flipV="1">
            <a:off x="5171992" y="4941167"/>
            <a:ext cx="735989" cy="12573"/>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22" name="Text Box 61"/>
          <p:cNvSpPr txBox="1">
            <a:spLocks noChangeArrowheads="1"/>
          </p:cNvSpPr>
          <p:nvPr/>
        </p:nvSpPr>
        <p:spPr bwMode="auto">
          <a:xfrm>
            <a:off x="6199707" y="6284869"/>
            <a:ext cx="1910929" cy="404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lnSpc>
                <a:spcPct val="25000"/>
              </a:lnSpc>
              <a:spcBef>
                <a:spcPct val="50000"/>
              </a:spcBef>
            </a:pPr>
            <a:r>
              <a:rPr lang="en-US" altLang="en-US" sz="1800" dirty="0">
                <a:latin typeface="Arial" panose="020B0604020202020204" pitchFamily="34" charset="0"/>
              </a:rPr>
              <a:t>Queue: 1 2 4 3</a:t>
            </a:r>
          </a:p>
          <a:p>
            <a:pPr algn="l" eaLnBrk="1" hangingPunct="1">
              <a:lnSpc>
                <a:spcPct val="25000"/>
              </a:lnSpc>
              <a:spcBef>
                <a:spcPct val="50000"/>
              </a:spcBef>
            </a:pPr>
            <a:r>
              <a:rPr lang="en-US" altLang="en-US" sz="1800" dirty="0">
                <a:latin typeface="Arial" panose="020B0604020202020204" pitchFamily="34" charset="0"/>
              </a:rPr>
              <a:t>                   </a:t>
            </a:r>
            <a:r>
              <a:rPr lang="en-US" altLang="en-US" sz="1800" dirty="0">
                <a:latin typeface="Arial" panose="020B0604020202020204" pitchFamily="34" charset="0"/>
                <a:ea typeface="Lucida Grande" pitchFamily="84" charset="0"/>
                <a:cs typeface="Lucida Grande" pitchFamily="84" charset="0"/>
              </a:rPr>
              <a:t>↑</a:t>
            </a: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endParaRPr>
          </a:p>
        </p:txBody>
      </p:sp>
      <p:sp>
        <p:nvSpPr>
          <p:cNvPr id="6" name="Rectangle 5"/>
          <p:cNvSpPr/>
          <p:nvPr/>
        </p:nvSpPr>
        <p:spPr>
          <a:xfrm>
            <a:off x="6163764" y="4475506"/>
            <a:ext cx="490840" cy="369332"/>
          </a:xfrm>
          <a:prstGeom prst="rect">
            <a:avLst/>
          </a:prstGeom>
        </p:spPr>
        <p:txBody>
          <a:bodyPr wrap="none">
            <a:spAutoFit/>
          </a:bodyPr>
          <a:lstStyle/>
          <a:p>
            <a:pPr algn="l" eaLnBrk="1" hangingPunct="1">
              <a:spcBef>
                <a:spcPct val="50000"/>
              </a:spcBef>
            </a:pPr>
            <a:r>
              <a:rPr lang="en-US" altLang="en-US" dirty="0">
                <a:latin typeface="Arial" panose="020B0604020202020204" pitchFamily="34" charset="0"/>
                <a:cs typeface="Arial" panose="020B0604020202020204" pitchFamily="34" charset="0"/>
              </a:rPr>
              <a:t>∞,-</a:t>
            </a:r>
          </a:p>
        </p:txBody>
      </p:sp>
      <p:sp>
        <p:nvSpPr>
          <p:cNvPr id="7" name="Rectangle 6"/>
          <p:cNvSpPr/>
          <p:nvPr/>
        </p:nvSpPr>
        <p:spPr>
          <a:xfrm>
            <a:off x="6177939" y="1670231"/>
            <a:ext cx="490840" cy="369332"/>
          </a:xfrm>
          <a:prstGeom prst="rect">
            <a:avLst/>
          </a:prstGeom>
        </p:spPr>
        <p:txBody>
          <a:bodyPr wrap="none">
            <a:spAutoFit/>
          </a:bodyPr>
          <a:lstStyle/>
          <a:p>
            <a:pPr algn="l" eaLnBrk="1" hangingPunct="1">
              <a:spcBef>
                <a:spcPct val="50000"/>
              </a:spcBef>
            </a:pPr>
            <a:r>
              <a:rPr lang="en-US" altLang="en-US" dirty="0">
                <a:latin typeface="Arial" panose="020B0604020202020204" pitchFamily="34" charset="0"/>
                <a:cs typeface="Arial" panose="020B0604020202020204" pitchFamily="34" charset="0"/>
              </a:rPr>
              <a:t>∞,-</a:t>
            </a:r>
          </a:p>
        </p:txBody>
      </p:sp>
      <p:sp>
        <p:nvSpPr>
          <p:cNvPr id="8" name="Rectangle 7"/>
          <p:cNvSpPr/>
          <p:nvPr/>
        </p:nvSpPr>
        <p:spPr>
          <a:xfrm>
            <a:off x="7914708" y="3704950"/>
            <a:ext cx="633507" cy="369332"/>
          </a:xfrm>
          <a:prstGeom prst="rect">
            <a:avLst/>
          </a:prstGeom>
        </p:spPr>
        <p:txBody>
          <a:bodyPr wrap="none">
            <a:spAutoFit/>
          </a:bodyPr>
          <a:lstStyle/>
          <a:p>
            <a:pPr algn="l" eaLnBrk="1" hangingPunct="1">
              <a:spcBef>
                <a:spcPct val="50000"/>
              </a:spcBef>
            </a:pPr>
            <a:r>
              <a:rPr lang="en-US" altLang="en-US" dirty="0">
                <a:latin typeface="Arial" panose="020B0604020202020204" pitchFamily="34" charset="0"/>
                <a:cs typeface="Arial" panose="020B0604020202020204" pitchFamily="34" charset="0"/>
              </a:rPr>
              <a:t>U,1</a:t>
            </a:r>
            <a:r>
              <a:rPr lang="en-US" altLang="en-US" baseline="30000" dirty="0">
                <a:latin typeface="Arial" panose="020B0604020202020204" pitchFamily="34" charset="0"/>
                <a:cs typeface="Arial" panose="020B0604020202020204" pitchFamily="34" charset="0"/>
              </a:rPr>
              <a:t>+</a:t>
            </a:r>
            <a:endParaRPr lang="en-US" altLang="en-US" dirty="0">
              <a:latin typeface="Arial" panose="020B0604020202020204" pitchFamily="34" charset="0"/>
              <a:cs typeface="Arial" panose="020B0604020202020204" pitchFamily="34" charset="0"/>
            </a:endParaRPr>
          </a:p>
        </p:txBody>
      </p:sp>
      <p:sp>
        <p:nvSpPr>
          <p:cNvPr id="9" name="Rectangle 8"/>
          <p:cNvSpPr/>
          <p:nvPr/>
        </p:nvSpPr>
        <p:spPr>
          <a:xfrm>
            <a:off x="7882039" y="5949190"/>
            <a:ext cx="633507" cy="369332"/>
          </a:xfrm>
          <a:prstGeom prst="rect">
            <a:avLst/>
          </a:prstGeom>
        </p:spPr>
        <p:txBody>
          <a:bodyPr wrap="none">
            <a:spAutoFit/>
          </a:bodyPr>
          <a:lstStyle/>
          <a:p>
            <a:pPr algn="l" eaLnBrk="1" hangingPunct="1">
              <a:spcBef>
                <a:spcPct val="50000"/>
              </a:spcBef>
            </a:pPr>
            <a:r>
              <a:rPr lang="en-US" altLang="en-US" dirty="0">
                <a:latin typeface="Arial" panose="020B0604020202020204" pitchFamily="34" charset="0"/>
                <a:cs typeface="Arial" panose="020B0604020202020204" pitchFamily="34" charset="0"/>
              </a:rPr>
              <a:t>U,1</a:t>
            </a:r>
            <a:r>
              <a:rPr lang="en-US" altLang="en-US" baseline="30000" dirty="0">
                <a:latin typeface="Arial" panose="020B0604020202020204" pitchFamily="34" charset="0"/>
                <a:cs typeface="Arial" panose="020B0604020202020204" pitchFamily="34" charset="0"/>
              </a:rPr>
              <a:t>+</a:t>
            </a:r>
            <a:endParaRPr lang="en-US" altLang="en-US" dirty="0">
              <a:latin typeface="Arial" panose="020B0604020202020204" pitchFamily="34" charset="0"/>
              <a:cs typeface="Arial" panose="020B0604020202020204" pitchFamily="34" charset="0"/>
            </a:endParaRPr>
          </a:p>
        </p:txBody>
      </p:sp>
      <p:sp>
        <p:nvSpPr>
          <p:cNvPr id="10" name="Rectangle 9"/>
          <p:cNvSpPr/>
          <p:nvPr/>
        </p:nvSpPr>
        <p:spPr>
          <a:xfrm>
            <a:off x="8990013" y="4756500"/>
            <a:ext cx="633507" cy="369332"/>
          </a:xfrm>
          <a:prstGeom prst="rect">
            <a:avLst/>
          </a:prstGeom>
        </p:spPr>
        <p:txBody>
          <a:bodyPr wrap="none">
            <a:spAutoFit/>
          </a:bodyPr>
          <a:lstStyle/>
          <a:p>
            <a:pPr algn="l" eaLnBrk="1" hangingPunct="1">
              <a:spcBef>
                <a:spcPct val="50000"/>
              </a:spcBef>
            </a:pPr>
            <a:r>
              <a:rPr lang="en-US" altLang="en-US" dirty="0">
                <a:solidFill>
                  <a:srgbClr val="FFC000"/>
                </a:solidFill>
                <a:latin typeface="Arial" panose="020B0604020202020204" pitchFamily="34" charset="0"/>
                <a:cs typeface="Arial" panose="020B0604020202020204" pitchFamily="34" charset="0"/>
              </a:rPr>
              <a:t>U,2</a:t>
            </a:r>
            <a:r>
              <a:rPr lang="en-US" altLang="en-US" baseline="30000" dirty="0">
                <a:solidFill>
                  <a:srgbClr val="FFC000"/>
                </a:solidFill>
                <a:latin typeface="Arial" panose="020B0604020202020204" pitchFamily="34" charset="0"/>
                <a:cs typeface="Arial" panose="020B0604020202020204" pitchFamily="34" charset="0"/>
              </a:rPr>
              <a:t>+</a:t>
            </a:r>
            <a:endParaRPr lang="en-US" altLang="en-US" dirty="0">
              <a:solidFill>
                <a:srgbClr val="FFC000"/>
              </a:solidFill>
              <a:latin typeface="Arial" panose="020B0604020202020204" pitchFamily="34" charset="0"/>
              <a:cs typeface="Arial" panose="020B0604020202020204" pitchFamily="34" charset="0"/>
            </a:endParaRPr>
          </a:p>
        </p:txBody>
      </p:sp>
      <p:pic>
        <p:nvPicPr>
          <p:cNvPr id="11" name="Audio 10">
            <a:hlinkClick r:id="" action="ppaction://media"/>
            <a:extLst>
              <a:ext uri="{FF2B5EF4-FFF2-40B4-BE49-F238E27FC236}">
                <a16:creationId xmlns:a16="http://schemas.microsoft.com/office/drawing/2014/main" id="{5B34272C-09A2-C942-96D1-D8F6D8C1CEE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070701337"/>
      </p:ext>
    </p:extLst>
  </p:cSld>
  <p:clrMapOvr>
    <a:masterClrMapping/>
  </p:clrMapOvr>
  <mc:AlternateContent xmlns:mc="http://schemas.openxmlformats.org/markup-compatibility/2006">
    <mc:Choice xmlns:p14="http://schemas.microsoft.com/office/powerpoint/2010/main" Requires="p14">
      <p:transition spd="med" p14:dur="700" advTm="52311">
        <p:fade/>
      </p:transition>
    </mc:Choice>
    <mc:Fallback>
      <p:transition spd="med" advTm="5231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Rectangle 2"/>
          <p:cNvSpPr>
            <a:spLocks noGrp="1" noChangeArrowheads="1"/>
          </p:cNvSpPr>
          <p:nvPr>
            <p:ph type="title"/>
          </p:nvPr>
        </p:nvSpPr>
        <p:spPr>
          <a:xfrm>
            <a:off x="709027" y="313705"/>
            <a:ext cx="7588250" cy="460375"/>
          </a:xfrm>
        </p:spPr>
        <p:txBody>
          <a:bodyPr>
            <a:normAutofit fontScale="90000"/>
          </a:bodyPr>
          <a:lstStyle/>
          <a:p>
            <a:pPr>
              <a:defRPr/>
            </a:pPr>
            <a:r>
              <a:rPr lang="en-US" sz="4000" dirty="0"/>
              <a:t>Example (cont.)</a:t>
            </a:r>
            <a:r>
              <a:rPr lang="en-US" dirty="0"/>
              <a:t> </a:t>
            </a:r>
          </a:p>
        </p:txBody>
      </p:sp>
      <p:grpSp>
        <p:nvGrpSpPr>
          <p:cNvPr id="55299" name="Group 3"/>
          <p:cNvGrpSpPr>
            <a:grpSpLocks/>
          </p:cNvGrpSpPr>
          <p:nvPr/>
        </p:nvGrpSpPr>
        <p:grpSpPr bwMode="auto">
          <a:xfrm>
            <a:off x="2055812" y="3962401"/>
            <a:ext cx="2590800" cy="2130425"/>
            <a:chOff x="2160" y="2352"/>
            <a:chExt cx="1824" cy="1682"/>
          </a:xfrm>
        </p:grpSpPr>
        <p:grpSp>
          <p:nvGrpSpPr>
            <p:cNvPr id="55386" name="Group 4"/>
            <p:cNvGrpSpPr>
              <a:grpSpLocks/>
            </p:cNvGrpSpPr>
            <p:nvPr/>
          </p:nvGrpSpPr>
          <p:grpSpPr bwMode="auto">
            <a:xfrm>
              <a:off x="2160" y="2352"/>
              <a:ext cx="1824" cy="1682"/>
              <a:chOff x="2160" y="2352"/>
              <a:chExt cx="1824" cy="1682"/>
            </a:xfrm>
          </p:grpSpPr>
          <p:grpSp>
            <p:nvGrpSpPr>
              <p:cNvPr id="55393" name="Group 5"/>
              <p:cNvGrpSpPr>
                <a:grpSpLocks/>
              </p:cNvGrpSpPr>
              <p:nvPr/>
            </p:nvGrpSpPr>
            <p:grpSpPr bwMode="auto">
              <a:xfrm>
                <a:off x="2928" y="3696"/>
                <a:ext cx="336" cy="338"/>
                <a:chOff x="1152" y="2304"/>
                <a:chExt cx="336" cy="338"/>
              </a:xfrm>
            </p:grpSpPr>
            <p:sp>
              <p:nvSpPr>
                <p:cNvPr id="55408" name="Oval 6"/>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9" name="Text Box 7"/>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94" name="Group 8"/>
              <p:cNvGrpSpPr>
                <a:grpSpLocks/>
              </p:cNvGrpSpPr>
              <p:nvPr/>
            </p:nvGrpSpPr>
            <p:grpSpPr bwMode="auto">
              <a:xfrm>
                <a:off x="2928" y="2352"/>
                <a:ext cx="336" cy="339"/>
                <a:chOff x="672" y="2688"/>
                <a:chExt cx="336" cy="339"/>
              </a:xfrm>
            </p:grpSpPr>
            <p:sp>
              <p:nvSpPr>
                <p:cNvPr id="55406" name="Oval 9"/>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7" name="Text Box 10"/>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95" name="Group 11"/>
              <p:cNvGrpSpPr>
                <a:grpSpLocks/>
              </p:cNvGrpSpPr>
              <p:nvPr/>
            </p:nvGrpSpPr>
            <p:grpSpPr bwMode="auto">
              <a:xfrm>
                <a:off x="2160" y="3024"/>
                <a:ext cx="336" cy="337"/>
                <a:chOff x="192" y="2784"/>
                <a:chExt cx="336" cy="337"/>
              </a:xfrm>
            </p:grpSpPr>
            <p:sp>
              <p:nvSpPr>
                <p:cNvPr id="55404" name="Oval 12"/>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5" name="Text Box 13"/>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96" name="Group 14"/>
              <p:cNvGrpSpPr>
                <a:grpSpLocks/>
              </p:cNvGrpSpPr>
              <p:nvPr/>
            </p:nvGrpSpPr>
            <p:grpSpPr bwMode="auto">
              <a:xfrm>
                <a:off x="3648" y="3024"/>
                <a:ext cx="336" cy="337"/>
                <a:chOff x="1536" y="2784"/>
                <a:chExt cx="336" cy="337"/>
              </a:xfrm>
            </p:grpSpPr>
            <p:sp>
              <p:nvSpPr>
                <p:cNvPr id="55402" name="Oval 15"/>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403" name="Text Box 16"/>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97" name="Line 17"/>
              <p:cNvSpPr>
                <a:spLocks noChangeShapeType="1"/>
              </p:cNvSpPr>
              <p:nvPr/>
            </p:nvSpPr>
            <p:spPr bwMode="auto">
              <a:xfrm>
                <a:off x="2448" y="3312"/>
                <a:ext cx="480" cy="48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98" name="Line 18"/>
              <p:cNvSpPr>
                <a:spLocks noChangeShapeType="1"/>
              </p:cNvSpPr>
              <p:nvPr/>
            </p:nvSpPr>
            <p:spPr bwMode="auto">
              <a:xfrm flipV="1">
                <a:off x="3264" y="3312"/>
                <a:ext cx="432" cy="48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99" name="Line 19"/>
              <p:cNvSpPr>
                <a:spLocks noChangeShapeType="1"/>
              </p:cNvSpPr>
              <p:nvPr/>
            </p:nvSpPr>
            <p:spPr bwMode="auto">
              <a:xfrm flipV="1">
                <a:off x="2400" y="2592"/>
                <a:ext cx="528" cy="432"/>
              </a:xfrm>
              <a:prstGeom prst="line">
                <a:avLst/>
              </a:prstGeom>
              <a:noFill/>
              <a:ln w="63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400" name="Line 20"/>
              <p:cNvSpPr>
                <a:spLocks noChangeShapeType="1"/>
              </p:cNvSpPr>
              <p:nvPr/>
            </p:nvSpPr>
            <p:spPr bwMode="auto">
              <a:xfrm>
                <a:off x="3264" y="2592"/>
                <a:ext cx="480" cy="432"/>
              </a:xfrm>
              <a:prstGeom prst="line">
                <a:avLst/>
              </a:prstGeom>
              <a:noFill/>
              <a:ln w="63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401" name="Line 21"/>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87" name="Group 22"/>
            <p:cNvGrpSpPr>
              <a:grpSpLocks/>
            </p:cNvGrpSpPr>
            <p:nvPr/>
          </p:nvGrpSpPr>
          <p:grpSpPr bwMode="auto">
            <a:xfrm>
              <a:off x="2304" y="2544"/>
              <a:ext cx="1609" cy="1252"/>
              <a:chOff x="2304" y="2544"/>
              <a:chExt cx="1609" cy="1252"/>
            </a:xfrm>
          </p:grpSpPr>
          <p:sp>
            <p:nvSpPr>
              <p:cNvPr id="55388" name="Text Box 23"/>
              <p:cNvSpPr txBox="1">
                <a:spLocks noChangeArrowheads="1"/>
              </p:cNvSpPr>
              <p:nvPr/>
            </p:nvSpPr>
            <p:spPr bwMode="auto">
              <a:xfrm>
                <a:off x="2352"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89" name="Text Box 24"/>
              <p:cNvSpPr txBox="1">
                <a:spLocks noChangeArrowheads="1"/>
              </p:cNvSpPr>
              <p:nvPr/>
            </p:nvSpPr>
            <p:spPr bwMode="auto">
              <a:xfrm>
                <a:off x="3503"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90" name="Text Box 25"/>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5391" name="Text Box 26"/>
              <p:cNvSpPr txBox="1">
                <a:spLocks noChangeArrowheads="1"/>
              </p:cNvSpPr>
              <p:nvPr/>
            </p:nvSpPr>
            <p:spPr bwMode="auto">
              <a:xfrm>
                <a:off x="3503" y="3503"/>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92" name="Text Box 27"/>
              <p:cNvSpPr txBox="1">
                <a:spLocks noChangeArrowheads="1"/>
              </p:cNvSpPr>
              <p:nvPr/>
            </p:nvSpPr>
            <p:spPr bwMode="auto">
              <a:xfrm>
                <a:off x="2304" y="350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grpSp>
      </p:grpSp>
      <p:grpSp>
        <p:nvGrpSpPr>
          <p:cNvPr id="55300" name="Group 28"/>
          <p:cNvGrpSpPr>
            <a:grpSpLocks/>
          </p:cNvGrpSpPr>
          <p:nvPr/>
        </p:nvGrpSpPr>
        <p:grpSpPr bwMode="auto">
          <a:xfrm>
            <a:off x="2055812" y="1219201"/>
            <a:ext cx="2590800" cy="2130425"/>
            <a:chOff x="2160" y="2352"/>
            <a:chExt cx="1824" cy="1682"/>
          </a:xfrm>
        </p:grpSpPr>
        <p:grpSp>
          <p:nvGrpSpPr>
            <p:cNvPr id="55362" name="Group 29"/>
            <p:cNvGrpSpPr>
              <a:grpSpLocks/>
            </p:cNvGrpSpPr>
            <p:nvPr/>
          </p:nvGrpSpPr>
          <p:grpSpPr bwMode="auto">
            <a:xfrm>
              <a:off x="2160" y="2352"/>
              <a:ext cx="1824" cy="1682"/>
              <a:chOff x="2160" y="2352"/>
              <a:chExt cx="1824" cy="1682"/>
            </a:xfrm>
          </p:grpSpPr>
          <p:grpSp>
            <p:nvGrpSpPr>
              <p:cNvPr id="55369" name="Group 30"/>
              <p:cNvGrpSpPr>
                <a:grpSpLocks/>
              </p:cNvGrpSpPr>
              <p:nvPr/>
            </p:nvGrpSpPr>
            <p:grpSpPr bwMode="auto">
              <a:xfrm>
                <a:off x="2928" y="3696"/>
                <a:ext cx="336" cy="338"/>
                <a:chOff x="1152" y="2304"/>
                <a:chExt cx="336" cy="338"/>
              </a:xfrm>
            </p:grpSpPr>
            <p:sp>
              <p:nvSpPr>
                <p:cNvPr id="55384" name="Oval 31"/>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85" name="Text Box 32"/>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70" name="Group 33"/>
              <p:cNvGrpSpPr>
                <a:grpSpLocks/>
              </p:cNvGrpSpPr>
              <p:nvPr/>
            </p:nvGrpSpPr>
            <p:grpSpPr bwMode="auto">
              <a:xfrm>
                <a:off x="2928" y="2352"/>
                <a:ext cx="336" cy="339"/>
                <a:chOff x="672" y="2688"/>
                <a:chExt cx="336" cy="339"/>
              </a:xfrm>
            </p:grpSpPr>
            <p:sp>
              <p:nvSpPr>
                <p:cNvPr id="55382" name="Oval 34"/>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83" name="Text Box 35"/>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71" name="Group 36"/>
              <p:cNvGrpSpPr>
                <a:grpSpLocks/>
              </p:cNvGrpSpPr>
              <p:nvPr/>
            </p:nvGrpSpPr>
            <p:grpSpPr bwMode="auto">
              <a:xfrm>
                <a:off x="2160" y="3024"/>
                <a:ext cx="336" cy="337"/>
                <a:chOff x="192" y="2784"/>
                <a:chExt cx="336" cy="337"/>
              </a:xfrm>
            </p:grpSpPr>
            <p:sp>
              <p:nvSpPr>
                <p:cNvPr id="55380" name="Oval 37"/>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81" name="Text Box 38"/>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72" name="Group 39"/>
              <p:cNvGrpSpPr>
                <a:grpSpLocks/>
              </p:cNvGrpSpPr>
              <p:nvPr/>
            </p:nvGrpSpPr>
            <p:grpSpPr bwMode="auto">
              <a:xfrm>
                <a:off x="3648" y="3024"/>
                <a:ext cx="336" cy="337"/>
                <a:chOff x="1536" y="2784"/>
                <a:chExt cx="336" cy="337"/>
              </a:xfrm>
            </p:grpSpPr>
            <p:sp>
              <p:nvSpPr>
                <p:cNvPr id="55378" name="Oval 40"/>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79" name="Text Box 41"/>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73" name="Line 42"/>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4" name="Line 43"/>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5" name="Line 44"/>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6" name="Line 45"/>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77" name="Line 46"/>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63" name="Group 47"/>
            <p:cNvGrpSpPr>
              <a:grpSpLocks/>
            </p:cNvGrpSpPr>
            <p:nvPr/>
          </p:nvGrpSpPr>
          <p:grpSpPr bwMode="auto">
            <a:xfrm>
              <a:off x="2304" y="2544"/>
              <a:ext cx="1609" cy="1249"/>
              <a:chOff x="2304" y="2544"/>
              <a:chExt cx="1609" cy="1249"/>
            </a:xfrm>
          </p:grpSpPr>
          <p:sp>
            <p:nvSpPr>
              <p:cNvPr id="55364" name="Text Box 48"/>
              <p:cNvSpPr txBox="1">
                <a:spLocks noChangeArrowheads="1"/>
              </p:cNvSpPr>
              <p:nvPr/>
            </p:nvSpPr>
            <p:spPr bwMode="auto">
              <a:xfrm>
                <a:off x="2352"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65" name="Text Box 49"/>
              <p:cNvSpPr txBox="1">
                <a:spLocks noChangeArrowheads="1"/>
              </p:cNvSpPr>
              <p:nvPr/>
            </p:nvSpPr>
            <p:spPr bwMode="auto">
              <a:xfrm>
                <a:off x="3503"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66" name="Text Box 50"/>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5367" name="Text Box 51"/>
              <p:cNvSpPr txBox="1">
                <a:spLocks noChangeArrowheads="1"/>
              </p:cNvSpPr>
              <p:nvPr/>
            </p:nvSpPr>
            <p:spPr bwMode="auto">
              <a:xfrm>
                <a:off x="3503"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sp>
            <p:nvSpPr>
              <p:cNvPr id="55368" name="Text Box 52"/>
              <p:cNvSpPr txBox="1">
                <a:spLocks noChangeArrowheads="1"/>
              </p:cNvSpPr>
              <p:nvPr/>
            </p:nvSpPr>
            <p:spPr bwMode="auto">
              <a:xfrm>
                <a:off x="2304"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grpSp>
      </p:grpSp>
      <p:grpSp>
        <p:nvGrpSpPr>
          <p:cNvPr id="55301" name="Group 53"/>
          <p:cNvGrpSpPr>
            <a:grpSpLocks/>
          </p:cNvGrpSpPr>
          <p:nvPr/>
        </p:nvGrpSpPr>
        <p:grpSpPr bwMode="auto">
          <a:xfrm>
            <a:off x="6399212" y="1143001"/>
            <a:ext cx="2590800" cy="2130425"/>
            <a:chOff x="2160" y="2352"/>
            <a:chExt cx="1824" cy="1682"/>
          </a:xfrm>
        </p:grpSpPr>
        <p:grpSp>
          <p:nvGrpSpPr>
            <p:cNvPr id="55338" name="Group 54"/>
            <p:cNvGrpSpPr>
              <a:grpSpLocks/>
            </p:cNvGrpSpPr>
            <p:nvPr/>
          </p:nvGrpSpPr>
          <p:grpSpPr bwMode="auto">
            <a:xfrm>
              <a:off x="2160" y="2352"/>
              <a:ext cx="1824" cy="1682"/>
              <a:chOff x="2160" y="2352"/>
              <a:chExt cx="1824" cy="1682"/>
            </a:xfrm>
          </p:grpSpPr>
          <p:grpSp>
            <p:nvGrpSpPr>
              <p:cNvPr id="55345" name="Group 55"/>
              <p:cNvGrpSpPr>
                <a:grpSpLocks/>
              </p:cNvGrpSpPr>
              <p:nvPr/>
            </p:nvGrpSpPr>
            <p:grpSpPr bwMode="auto">
              <a:xfrm>
                <a:off x="2928" y="3696"/>
                <a:ext cx="336" cy="338"/>
                <a:chOff x="1152" y="2304"/>
                <a:chExt cx="336" cy="338"/>
              </a:xfrm>
            </p:grpSpPr>
            <p:sp>
              <p:nvSpPr>
                <p:cNvPr id="55360" name="Oval 56"/>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61" name="Text Box 57"/>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46" name="Group 58"/>
              <p:cNvGrpSpPr>
                <a:grpSpLocks/>
              </p:cNvGrpSpPr>
              <p:nvPr/>
            </p:nvGrpSpPr>
            <p:grpSpPr bwMode="auto">
              <a:xfrm>
                <a:off x="2928" y="2352"/>
                <a:ext cx="336" cy="339"/>
                <a:chOff x="672" y="2688"/>
                <a:chExt cx="336" cy="339"/>
              </a:xfrm>
            </p:grpSpPr>
            <p:sp>
              <p:nvSpPr>
                <p:cNvPr id="55358" name="Oval 59"/>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59" name="Text Box 60"/>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47" name="Group 61"/>
              <p:cNvGrpSpPr>
                <a:grpSpLocks/>
              </p:cNvGrpSpPr>
              <p:nvPr/>
            </p:nvGrpSpPr>
            <p:grpSpPr bwMode="auto">
              <a:xfrm>
                <a:off x="2160" y="3024"/>
                <a:ext cx="336" cy="337"/>
                <a:chOff x="192" y="2784"/>
                <a:chExt cx="336" cy="337"/>
              </a:xfrm>
            </p:grpSpPr>
            <p:sp>
              <p:nvSpPr>
                <p:cNvPr id="55356" name="Oval 62"/>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57" name="Text Box 63"/>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48" name="Group 64"/>
              <p:cNvGrpSpPr>
                <a:grpSpLocks/>
              </p:cNvGrpSpPr>
              <p:nvPr/>
            </p:nvGrpSpPr>
            <p:grpSpPr bwMode="auto">
              <a:xfrm>
                <a:off x="3648" y="3024"/>
                <a:ext cx="336" cy="337"/>
                <a:chOff x="1536" y="2784"/>
                <a:chExt cx="336" cy="337"/>
              </a:xfrm>
            </p:grpSpPr>
            <p:sp>
              <p:nvSpPr>
                <p:cNvPr id="55354" name="Oval 65"/>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55" name="Text Box 66"/>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49" name="Line 67"/>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0" name="Line 68"/>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1" name="Line 69"/>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2" name="Line 70"/>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53" name="Line 71"/>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39" name="Group 72"/>
            <p:cNvGrpSpPr>
              <a:grpSpLocks/>
            </p:cNvGrpSpPr>
            <p:nvPr/>
          </p:nvGrpSpPr>
          <p:grpSpPr bwMode="auto">
            <a:xfrm>
              <a:off x="2304" y="2544"/>
              <a:ext cx="1609" cy="1251"/>
              <a:chOff x="2304" y="2544"/>
              <a:chExt cx="1609" cy="1251"/>
            </a:xfrm>
          </p:grpSpPr>
          <p:sp>
            <p:nvSpPr>
              <p:cNvPr id="55340" name="Text Box 73"/>
              <p:cNvSpPr txBox="1">
                <a:spLocks noChangeArrowheads="1"/>
              </p:cNvSpPr>
              <p:nvPr/>
            </p:nvSpPr>
            <p:spPr bwMode="auto">
              <a:xfrm>
                <a:off x="2352"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41" name="Text Box 74"/>
              <p:cNvSpPr txBox="1">
                <a:spLocks noChangeArrowheads="1"/>
              </p:cNvSpPr>
              <p:nvPr/>
            </p:nvSpPr>
            <p:spPr bwMode="auto">
              <a:xfrm>
                <a:off x="3503"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42" name="Text Box 75"/>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1/1</a:t>
                </a:r>
              </a:p>
            </p:txBody>
          </p:sp>
          <p:sp>
            <p:nvSpPr>
              <p:cNvPr id="55343" name="Text Box 76"/>
              <p:cNvSpPr txBox="1">
                <a:spLocks noChangeArrowheads="1"/>
              </p:cNvSpPr>
              <p:nvPr/>
            </p:nvSpPr>
            <p:spPr bwMode="auto">
              <a:xfrm>
                <a:off x="3503" y="3503"/>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sp>
            <p:nvSpPr>
              <p:cNvPr id="55344" name="Text Box 77"/>
              <p:cNvSpPr txBox="1">
                <a:spLocks noChangeArrowheads="1"/>
              </p:cNvSpPr>
              <p:nvPr/>
            </p:nvSpPr>
            <p:spPr bwMode="auto">
              <a:xfrm>
                <a:off x="2304" y="3504"/>
                <a:ext cx="380"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0/U</a:t>
                </a:r>
              </a:p>
            </p:txBody>
          </p:sp>
        </p:grpSp>
      </p:grpSp>
      <p:grpSp>
        <p:nvGrpSpPr>
          <p:cNvPr id="55302" name="Group 78"/>
          <p:cNvGrpSpPr>
            <a:grpSpLocks/>
          </p:cNvGrpSpPr>
          <p:nvPr/>
        </p:nvGrpSpPr>
        <p:grpSpPr bwMode="auto">
          <a:xfrm>
            <a:off x="6399212" y="3962401"/>
            <a:ext cx="2590800" cy="2130425"/>
            <a:chOff x="2160" y="2352"/>
            <a:chExt cx="1824" cy="1682"/>
          </a:xfrm>
        </p:grpSpPr>
        <p:grpSp>
          <p:nvGrpSpPr>
            <p:cNvPr id="55314" name="Group 79"/>
            <p:cNvGrpSpPr>
              <a:grpSpLocks/>
            </p:cNvGrpSpPr>
            <p:nvPr/>
          </p:nvGrpSpPr>
          <p:grpSpPr bwMode="auto">
            <a:xfrm>
              <a:off x="2160" y="2352"/>
              <a:ext cx="1824" cy="1682"/>
              <a:chOff x="2160" y="2352"/>
              <a:chExt cx="1824" cy="1682"/>
            </a:xfrm>
          </p:grpSpPr>
          <p:grpSp>
            <p:nvGrpSpPr>
              <p:cNvPr id="55321" name="Group 80"/>
              <p:cNvGrpSpPr>
                <a:grpSpLocks/>
              </p:cNvGrpSpPr>
              <p:nvPr/>
            </p:nvGrpSpPr>
            <p:grpSpPr bwMode="auto">
              <a:xfrm>
                <a:off x="2928" y="3696"/>
                <a:ext cx="336" cy="338"/>
                <a:chOff x="1152" y="2304"/>
                <a:chExt cx="336" cy="338"/>
              </a:xfrm>
            </p:grpSpPr>
            <p:sp>
              <p:nvSpPr>
                <p:cNvPr id="55336" name="Oval 81"/>
                <p:cNvSpPr>
                  <a:spLocks noChangeArrowheads="1"/>
                </p:cNvSpPr>
                <p:nvPr/>
              </p:nvSpPr>
              <p:spPr bwMode="auto">
                <a:xfrm>
                  <a:off x="1152" y="230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7" name="Text Box 82"/>
                <p:cNvSpPr txBox="1">
                  <a:spLocks noChangeArrowheads="1"/>
                </p:cNvSpPr>
                <p:nvPr/>
              </p:nvSpPr>
              <p:spPr bwMode="auto">
                <a:xfrm>
                  <a:off x="1200" y="2352"/>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grpSp>
            <p:nvGrpSpPr>
              <p:cNvPr id="55322" name="Group 83"/>
              <p:cNvGrpSpPr>
                <a:grpSpLocks/>
              </p:cNvGrpSpPr>
              <p:nvPr/>
            </p:nvGrpSpPr>
            <p:grpSpPr bwMode="auto">
              <a:xfrm>
                <a:off x="2928" y="2352"/>
                <a:ext cx="336" cy="339"/>
                <a:chOff x="672" y="2688"/>
                <a:chExt cx="336" cy="339"/>
              </a:xfrm>
            </p:grpSpPr>
            <p:sp>
              <p:nvSpPr>
                <p:cNvPr id="55334" name="Oval 84"/>
                <p:cNvSpPr>
                  <a:spLocks noChangeArrowheads="1"/>
                </p:cNvSpPr>
                <p:nvPr/>
              </p:nvSpPr>
              <p:spPr bwMode="auto">
                <a:xfrm>
                  <a:off x="672" y="2688"/>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5" name="Text Box 85"/>
                <p:cNvSpPr txBox="1">
                  <a:spLocks noChangeArrowheads="1"/>
                </p:cNvSpPr>
                <p:nvPr/>
              </p:nvSpPr>
              <p:spPr bwMode="auto">
                <a:xfrm>
                  <a:off x="720" y="2737"/>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grpSp>
          <p:grpSp>
            <p:nvGrpSpPr>
              <p:cNvPr id="55323" name="Group 86"/>
              <p:cNvGrpSpPr>
                <a:grpSpLocks/>
              </p:cNvGrpSpPr>
              <p:nvPr/>
            </p:nvGrpSpPr>
            <p:grpSpPr bwMode="auto">
              <a:xfrm>
                <a:off x="2160" y="3024"/>
                <a:ext cx="336" cy="337"/>
                <a:chOff x="192" y="2784"/>
                <a:chExt cx="336" cy="337"/>
              </a:xfrm>
            </p:grpSpPr>
            <p:sp>
              <p:nvSpPr>
                <p:cNvPr id="55332" name="Oval 87"/>
                <p:cNvSpPr>
                  <a:spLocks noChangeArrowheads="1"/>
                </p:cNvSpPr>
                <p:nvPr/>
              </p:nvSpPr>
              <p:spPr bwMode="auto">
                <a:xfrm>
                  <a:off x="192"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3" name="Text Box 88"/>
                <p:cNvSpPr txBox="1">
                  <a:spLocks noChangeArrowheads="1"/>
                </p:cNvSpPr>
                <p:nvPr/>
              </p:nvSpPr>
              <p:spPr bwMode="auto">
                <a:xfrm>
                  <a:off x="240"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grpSp>
          <p:grpSp>
            <p:nvGrpSpPr>
              <p:cNvPr id="55324" name="Group 89"/>
              <p:cNvGrpSpPr>
                <a:grpSpLocks/>
              </p:cNvGrpSpPr>
              <p:nvPr/>
            </p:nvGrpSpPr>
            <p:grpSpPr bwMode="auto">
              <a:xfrm>
                <a:off x="3648" y="3024"/>
                <a:ext cx="336" cy="337"/>
                <a:chOff x="1536" y="2784"/>
                <a:chExt cx="336" cy="337"/>
              </a:xfrm>
            </p:grpSpPr>
            <p:sp>
              <p:nvSpPr>
                <p:cNvPr id="55330" name="Oval 90"/>
                <p:cNvSpPr>
                  <a:spLocks noChangeArrowheads="1"/>
                </p:cNvSpPr>
                <p:nvPr/>
              </p:nvSpPr>
              <p:spPr bwMode="auto">
                <a:xfrm>
                  <a:off x="1536" y="2784"/>
                  <a:ext cx="336" cy="336"/>
                </a:xfrm>
                <a:prstGeom prst="ellipse">
                  <a:avLst/>
                </a:prstGeom>
                <a:noFill/>
                <a:ln w="9525">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5331" name="Text Box 91"/>
                <p:cNvSpPr txBox="1">
                  <a:spLocks noChangeArrowheads="1"/>
                </p:cNvSpPr>
                <p:nvPr/>
              </p:nvSpPr>
              <p:spPr bwMode="auto">
                <a:xfrm>
                  <a:off x="1584" y="2831"/>
                  <a:ext cx="219" cy="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grpSp>
          <p:sp>
            <p:nvSpPr>
              <p:cNvPr id="55325" name="Line 92"/>
              <p:cNvSpPr>
                <a:spLocks noChangeShapeType="1"/>
              </p:cNvSpPr>
              <p:nvPr/>
            </p:nvSpPr>
            <p:spPr bwMode="auto">
              <a:xfrm>
                <a:off x="2448" y="3312"/>
                <a:ext cx="480"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6" name="Line 93"/>
              <p:cNvSpPr>
                <a:spLocks noChangeShapeType="1"/>
              </p:cNvSpPr>
              <p:nvPr/>
            </p:nvSpPr>
            <p:spPr bwMode="auto">
              <a:xfrm flipV="1">
                <a:off x="3264" y="3312"/>
                <a:ext cx="432" cy="48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7" name="Line 94"/>
              <p:cNvSpPr>
                <a:spLocks noChangeShapeType="1"/>
              </p:cNvSpPr>
              <p:nvPr/>
            </p:nvSpPr>
            <p:spPr bwMode="auto">
              <a:xfrm flipV="1">
                <a:off x="2400" y="2592"/>
                <a:ext cx="528"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8" name="Line 95"/>
              <p:cNvSpPr>
                <a:spLocks noChangeShapeType="1"/>
              </p:cNvSpPr>
              <p:nvPr/>
            </p:nvSpPr>
            <p:spPr bwMode="auto">
              <a:xfrm>
                <a:off x="3264" y="2592"/>
                <a:ext cx="480" cy="432"/>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29" name="Line 96"/>
              <p:cNvSpPr>
                <a:spLocks noChangeShapeType="1"/>
              </p:cNvSpPr>
              <p:nvPr/>
            </p:nvSpPr>
            <p:spPr bwMode="auto">
              <a:xfrm>
                <a:off x="3072" y="2688"/>
                <a:ext cx="0" cy="1008"/>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grpSp>
          <p:nvGrpSpPr>
            <p:cNvPr id="55315" name="Group 97"/>
            <p:cNvGrpSpPr>
              <a:grpSpLocks/>
            </p:cNvGrpSpPr>
            <p:nvPr/>
          </p:nvGrpSpPr>
          <p:grpSpPr bwMode="auto">
            <a:xfrm>
              <a:off x="2304" y="2544"/>
              <a:ext cx="1609" cy="1252"/>
              <a:chOff x="2304" y="2544"/>
              <a:chExt cx="1609" cy="1252"/>
            </a:xfrm>
          </p:grpSpPr>
          <p:sp>
            <p:nvSpPr>
              <p:cNvPr id="55316" name="Text Box 98"/>
              <p:cNvSpPr txBox="1">
                <a:spLocks noChangeArrowheads="1"/>
              </p:cNvSpPr>
              <p:nvPr/>
            </p:nvSpPr>
            <p:spPr bwMode="auto">
              <a:xfrm>
                <a:off x="2352"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17" name="Text Box 99"/>
              <p:cNvSpPr txBox="1">
                <a:spLocks noChangeArrowheads="1"/>
              </p:cNvSpPr>
              <p:nvPr/>
            </p:nvSpPr>
            <p:spPr bwMode="auto">
              <a:xfrm>
                <a:off x="3503" y="2544"/>
                <a:ext cx="410"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U/U</a:t>
                </a:r>
              </a:p>
            </p:txBody>
          </p:sp>
          <p:sp>
            <p:nvSpPr>
              <p:cNvPr id="55318" name="Text Box 100"/>
              <p:cNvSpPr txBox="1">
                <a:spLocks noChangeArrowheads="1"/>
              </p:cNvSpPr>
              <p:nvPr/>
            </p:nvSpPr>
            <p:spPr bwMode="auto">
              <a:xfrm>
                <a:off x="3120" y="3025"/>
                <a:ext cx="353" cy="2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0/1</a:t>
                </a:r>
              </a:p>
            </p:txBody>
          </p:sp>
          <p:sp>
            <p:nvSpPr>
              <p:cNvPr id="55319" name="Text Box 101"/>
              <p:cNvSpPr txBox="1">
                <a:spLocks noChangeArrowheads="1"/>
              </p:cNvSpPr>
              <p:nvPr/>
            </p:nvSpPr>
            <p:spPr bwMode="auto">
              <a:xfrm>
                <a:off x="3503" y="3504"/>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sp>
            <p:nvSpPr>
              <p:cNvPr id="55320" name="Text Box 102"/>
              <p:cNvSpPr txBox="1">
                <a:spLocks noChangeArrowheads="1"/>
              </p:cNvSpPr>
              <p:nvPr/>
            </p:nvSpPr>
            <p:spPr bwMode="auto">
              <a:xfrm>
                <a:off x="2304" y="3503"/>
                <a:ext cx="383" cy="2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dirty="0">
                    <a:latin typeface="Arial" panose="020B0604020202020204" pitchFamily="34" charset="0"/>
                  </a:rPr>
                  <a:t>0/U</a:t>
                </a:r>
              </a:p>
            </p:txBody>
          </p:sp>
        </p:grpSp>
      </p:grpSp>
      <p:sp>
        <p:nvSpPr>
          <p:cNvPr id="55303" name="Line 103"/>
          <p:cNvSpPr>
            <a:spLocks noChangeShapeType="1"/>
          </p:cNvSpPr>
          <p:nvPr/>
        </p:nvSpPr>
        <p:spPr bwMode="auto">
          <a:xfrm>
            <a:off x="5103812" y="2209800"/>
            <a:ext cx="762000" cy="0"/>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55305" name="Line 105"/>
          <p:cNvSpPr>
            <a:spLocks noChangeShapeType="1"/>
          </p:cNvSpPr>
          <p:nvPr/>
        </p:nvSpPr>
        <p:spPr bwMode="auto">
          <a:xfrm>
            <a:off x="9599612" y="3124200"/>
            <a:ext cx="0" cy="685800"/>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462961" name="Text Box 113"/>
          <p:cNvSpPr txBox="1">
            <a:spLocks noChangeArrowheads="1"/>
          </p:cNvSpPr>
          <p:nvPr/>
        </p:nvSpPr>
        <p:spPr bwMode="auto">
          <a:xfrm>
            <a:off x="1895600" y="6061392"/>
            <a:ext cx="3657600" cy="784830"/>
          </a:xfrm>
          <a:prstGeom prst="rect">
            <a:avLst/>
          </a:prstGeom>
          <a:noFill/>
          <a:ln w="9525">
            <a:noFill/>
            <a:miter lim="800000"/>
            <a:headEnd/>
            <a:tailEnd/>
          </a:ln>
          <a:effectLst/>
        </p:spPr>
        <p:txBody>
          <a:bodyPr>
            <a:spAutoFit/>
          </a:bodyPr>
          <a:lstStyle/>
          <a:p>
            <a:pPr algn="l" eaLnBrk="1" hangingPunct="1">
              <a:spcBef>
                <a:spcPct val="50000"/>
              </a:spcBef>
              <a:defRPr/>
            </a:pPr>
            <a:r>
              <a:rPr lang="en-US" b="1" dirty="0">
                <a:effectLst>
                  <a:outerShdw blurRad="38100" dist="38100" dir="2700000" algn="tl">
                    <a:srgbClr val="000000"/>
                  </a:outerShdw>
                </a:effectLst>
                <a:latin typeface="Arial" charset="0"/>
              </a:rPr>
              <a:t>Augmenting path of flow of U</a:t>
            </a:r>
          </a:p>
          <a:p>
            <a:pPr algn="l" eaLnBrk="1" hangingPunct="1">
              <a:spcBef>
                <a:spcPct val="50000"/>
              </a:spcBef>
              <a:defRPr/>
            </a:pPr>
            <a:r>
              <a:rPr lang="en-US" b="1" dirty="0">
                <a:effectLst>
                  <a:outerShdw blurRad="38100" dist="38100" dir="2700000" algn="tl">
                    <a:srgbClr val="000000"/>
                  </a:outerShdw>
                </a:effectLst>
                <a:latin typeface="Arial" charset="0"/>
              </a:rPr>
              <a:t>Maximum flow is 2U </a:t>
            </a:r>
          </a:p>
        </p:txBody>
      </p:sp>
      <p:sp>
        <p:nvSpPr>
          <p:cNvPr id="114" name="Text Box 61"/>
          <p:cNvSpPr txBox="1">
            <a:spLocks noChangeArrowheads="1"/>
          </p:cNvSpPr>
          <p:nvPr/>
        </p:nvSpPr>
        <p:spPr bwMode="auto">
          <a:xfrm>
            <a:off x="1757029" y="3413296"/>
            <a:ext cx="1415714" cy="404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lnSpc>
                <a:spcPct val="25000"/>
              </a:lnSpc>
              <a:spcBef>
                <a:spcPct val="50000"/>
              </a:spcBef>
            </a:pPr>
            <a:r>
              <a:rPr lang="en-US" altLang="en-US" sz="1800" dirty="0">
                <a:latin typeface="Arial" panose="020B0604020202020204" pitchFamily="34" charset="0"/>
              </a:rPr>
              <a:t>Queue: 1 </a:t>
            </a:r>
          </a:p>
          <a:p>
            <a:pPr algn="l" eaLnBrk="1" hangingPunct="1">
              <a:lnSpc>
                <a:spcPct val="25000"/>
              </a:lnSpc>
              <a:spcBef>
                <a:spcPct val="50000"/>
              </a:spcBef>
            </a:pPr>
            <a:r>
              <a:rPr lang="en-US" altLang="en-US" sz="1800" dirty="0">
                <a:latin typeface="Arial" panose="020B0604020202020204" pitchFamily="34" charset="0"/>
              </a:rPr>
              <a:t>             </a:t>
            </a:r>
            <a:r>
              <a:rPr lang="en-US" altLang="en-US" sz="1800" dirty="0">
                <a:latin typeface="Arial" panose="020B0604020202020204" pitchFamily="34" charset="0"/>
                <a:ea typeface="Lucida Grande" pitchFamily="84" charset="0"/>
                <a:cs typeface="Lucida Grande" pitchFamily="84" charset="0"/>
              </a:rPr>
              <a:t>↑</a:t>
            </a: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endParaRPr>
          </a:p>
        </p:txBody>
      </p:sp>
      <p:sp>
        <p:nvSpPr>
          <p:cNvPr id="115" name="Text Box 61"/>
          <p:cNvSpPr txBox="1">
            <a:spLocks noChangeArrowheads="1"/>
          </p:cNvSpPr>
          <p:nvPr/>
        </p:nvSpPr>
        <p:spPr bwMode="auto">
          <a:xfrm>
            <a:off x="6286909" y="3440490"/>
            <a:ext cx="1656364" cy="404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lnSpc>
                <a:spcPct val="25000"/>
              </a:lnSpc>
              <a:spcBef>
                <a:spcPct val="50000"/>
              </a:spcBef>
            </a:pPr>
            <a:r>
              <a:rPr lang="en-US" altLang="en-US" sz="1800" dirty="0">
                <a:latin typeface="Arial" panose="020B0604020202020204" pitchFamily="34" charset="0"/>
              </a:rPr>
              <a:t>Queue: 1 4</a:t>
            </a:r>
          </a:p>
          <a:p>
            <a:pPr algn="l" eaLnBrk="1" hangingPunct="1">
              <a:lnSpc>
                <a:spcPct val="25000"/>
              </a:lnSpc>
              <a:spcBef>
                <a:spcPct val="50000"/>
              </a:spcBef>
            </a:pPr>
            <a:r>
              <a:rPr lang="en-US" altLang="en-US" sz="1800" dirty="0">
                <a:latin typeface="Arial" panose="020B0604020202020204" pitchFamily="34" charset="0"/>
              </a:rPr>
              <a:t>                </a:t>
            </a:r>
            <a:r>
              <a:rPr lang="en-US" altLang="en-US" sz="1800" dirty="0">
                <a:latin typeface="Arial" panose="020B0604020202020204" pitchFamily="34" charset="0"/>
                <a:ea typeface="Lucida Grande" pitchFamily="84" charset="0"/>
                <a:cs typeface="Lucida Grande" pitchFamily="84" charset="0"/>
              </a:rPr>
              <a:t>↑</a:t>
            </a: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endParaRPr>
          </a:p>
        </p:txBody>
      </p:sp>
      <p:sp>
        <p:nvSpPr>
          <p:cNvPr id="2" name="Rectangle 1"/>
          <p:cNvSpPr/>
          <p:nvPr/>
        </p:nvSpPr>
        <p:spPr>
          <a:xfrm>
            <a:off x="1807089" y="1760127"/>
            <a:ext cx="490840" cy="369332"/>
          </a:xfrm>
          <a:prstGeom prst="rect">
            <a:avLst/>
          </a:prstGeom>
        </p:spPr>
        <p:txBody>
          <a:bodyPr wrap="none">
            <a:spAutoFit/>
          </a:bodyPr>
          <a:lstStyle/>
          <a:p>
            <a:pPr algn="l" eaLnBrk="1" hangingPunct="1">
              <a:spcBef>
                <a:spcPct val="50000"/>
              </a:spcBef>
            </a:pPr>
            <a:r>
              <a:rPr lang="en-US" altLang="en-US" dirty="0">
                <a:solidFill>
                  <a:srgbClr val="FFC000"/>
                </a:solidFill>
                <a:latin typeface="Arial" panose="020B0604020202020204" pitchFamily="34" charset="0"/>
                <a:cs typeface="Arial" panose="020B0604020202020204" pitchFamily="34" charset="0"/>
              </a:rPr>
              <a:t>∞,-</a:t>
            </a:r>
          </a:p>
        </p:txBody>
      </p:sp>
      <p:sp>
        <p:nvSpPr>
          <p:cNvPr id="4" name="Rectangle 3"/>
          <p:cNvSpPr/>
          <p:nvPr/>
        </p:nvSpPr>
        <p:spPr>
          <a:xfrm>
            <a:off x="7858745" y="3198268"/>
            <a:ext cx="583814" cy="338554"/>
          </a:xfrm>
          <a:prstGeom prst="rect">
            <a:avLst/>
          </a:prstGeom>
        </p:spPr>
        <p:txBody>
          <a:bodyPr wrap="none">
            <a:spAutoFit/>
          </a:bodyPr>
          <a:lstStyle/>
          <a:p>
            <a:pPr algn="l" eaLnBrk="1" hangingPunct="1">
              <a:spcBef>
                <a:spcPct val="50000"/>
              </a:spcBef>
            </a:pPr>
            <a:r>
              <a:rPr lang="en-US" altLang="en-US" sz="1600" dirty="0">
                <a:solidFill>
                  <a:srgbClr val="FFC000"/>
                </a:solidFill>
                <a:latin typeface="Arial" panose="020B0604020202020204" pitchFamily="34" charset="0"/>
                <a:cs typeface="Arial" panose="020B0604020202020204" pitchFamily="34" charset="0"/>
              </a:rPr>
              <a:t>U,1</a:t>
            </a:r>
            <a:r>
              <a:rPr lang="en-US" altLang="en-US" sz="1600" baseline="30000" dirty="0">
                <a:solidFill>
                  <a:srgbClr val="FFC000"/>
                </a:solidFill>
                <a:latin typeface="Arial" panose="020B0604020202020204" pitchFamily="34" charset="0"/>
                <a:cs typeface="Arial" panose="020B0604020202020204" pitchFamily="34" charset="0"/>
              </a:rPr>
              <a:t>+</a:t>
            </a:r>
            <a:endParaRPr lang="en-US" altLang="en-US" sz="1600" dirty="0">
              <a:solidFill>
                <a:srgbClr val="FFC000"/>
              </a:solidFill>
              <a:latin typeface="Arial" panose="020B0604020202020204" pitchFamily="34" charset="0"/>
              <a:cs typeface="Arial" panose="020B0604020202020204" pitchFamily="34" charset="0"/>
            </a:endParaRPr>
          </a:p>
        </p:txBody>
      </p:sp>
      <p:sp>
        <p:nvSpPr>
          <p:cNvPr id="121" name="Line 105"/>
          <p:cNvSpPr>
            <a:spLocks noChangeShapeType="1"/>
          </p:cNvSpPr>
          <p:nvPr/>
        </p:nvSpPr>
        <p:spPr bwMode="auto">
          <a:xfrm flipH="1" flipV="1">
            <a:off x="5171992" y="4941167"/>
            <a:ext cx="735989" cy="12573"/>
          </a:xfrm>
          <a:prstGeom prst="line">
            <a:avLst/>
          </a:prstGeom>
          <a:noFill/>
          <a:ln w="10160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22" name="Text Box 61"/>
          <p:cNvSpPr txBox="1">
            <a:spLocks noChangeArrowheads="1"/>
          </p:cNvSpPr>
          <p:nvPr/>
        </p:nvSpPr>
        <p:spPr bwMode="auto">
          <a:xfrm>
            <a:off x="6199707" y="6284869"/>
            <a:ext cx="1910929" cy="404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lnSpc>
                <a:spcPct val="25000"/>
              </a:lnSpc>
              <a:spcBef>
                <a:spcPct val="50000"/>
              </a:spcBef>
            </a:pPr>
            <a:r>
              <a:rPr lang="en-US" altLang="en-US" sz="1800" dirty="0">
                <a:latin typeface="Arial" panose="020B0604020202020204" pitchFamily="34" charset="0"/>
              </a:rPr>
              <a:t>Queue: 1 4 3</a:t>
            </a:r>
          </a:p>
          <a:p>
            <a:pPr algn="l" eaLnBrk="1" hangingPunct="1">
              <a:lnSpc>
                <a:spcPct val="25000"/>
              </a:lnSpc>
              <a:spcBef>
                <a:spcPct val="50000"/>
              </a:spcBef>
            </a:pPr>
            <a:r>
              <a:rPr lang="en-US" altLang="en-US" sz="1800" dirty="0">
                <a:latin typeface="Arial" panose="020B0604020202020204" pitchFamily="34" charset="0"/>
              </a:rPr>
              <a:t>                   </a:t>
            </a:r>
            <a:r>
              <a:rPr lang="en-US" altLang="en-US" sz="1800" dirty="0">
                <a:latin typeface="Arial" panose="020B0604020202020204" pitchFamily="34" charset="0"/>
                <a:ea typeface="Lucida Grande" pitchFamily="84" charset="0"/>
                <a:cs typeface="Lucida Grande" pitchFamily="84" charset="0"/>
              </a:rPr>
              <a:t>↑</a:t>
            </a: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endParaRPr>
          </a:p>
        </p:txBody>
      </p:sp>
      <p:sp>
        <p:nvSpPr>
          <p:cNvPr id="6" name="Rectangle 5"/>
          <p:cNvSpPr/>
          <p:nvPr/>
        </p:nvSpPr>
        <p:spPr>
          <a:xfrm>
            <a:off x="6163764" y="4475506"/>
            <a:ext cx="490840" cy="369332"/>
          </a:xfrm>
          <a:prstGeom prst="rect">
            <a:avLst/>
          </a:prstGeom>
        </p:spPr>
        <p:txBody>
          <a:bodyPr wrap="none">
            <a:spAutoFit/>
          </a:bodyPr>
          <a:lstStyle/>
          <a:p>
            <a:pPr algn="l" eaLnBrk="1" hangingPunct="1">
              <a:spcBef>
                <a:spcPct val="50000"/>
              </a:spcBef>
            </a:pPr>
            <a:r>
              <a:rPr lang="en-US" altLang="en-US" dirty="0">
                <a:latin typeface="Arial" panose="020B0604020202020204" pitchFamily="34" charset="0"/>
                <a:cs typeface="Arial" panose="020B0604020202020204" pitchFamily="34" charset="0"/>
              </a:rPr>
              <a:t>∞,-</a:t>
            </a:r>
          </a:p>
        </p:txBody>
      </p:sp>
      <p:sp>
        <p:nvSpPr>
          <p:cNvPr id="7" name="Rectangle 6"/>
          <p:cNvSpPr/>
          <p:nvPr/>
        </p:nvSpPr>
        <p:spPr>
          <a:xfrm>
            <a:off x="6177939" y="1670231"/>
            <a:ext cx="490840" cy="369332"/>
          </a:xfrm>
          <a:prstGeom prst="rect">
            <a:avLst/>
          </a:prstGeom>
        </p:spPr>
        <p:txBody>
          <a:bodyPr wrap="none">
            <a:spAutoFit/>
          </a:bodyPr>
          <a:lstStyle/>
          <a:p>
            <a:pPr algn="l" eaLnBrk="1" hangingPunct="1">
              <a:spcBef>
                <a:spcPct val="50000"/>
              </a:spcBef>
            </a:pPr>
            <a:r>
              <a:rPr lang="en-US" altLang="en-US" dirty="0">
                <a:latin typeface="Arial" panose="020B0604020202020204" pitchFamily="34" charset="0"/>
                <a:cs typeface="Arial" panose="020B0604020202020204" pitchFamily="34" charset="0"/>
              </a:rPr>
              <a:t>∞,-</a:t>
            </a:r>
          </a:p>
        </p:txBody>
      </p:sp>
      <p:sp>
        <p:nvSpPr>
          <p:cNvPr id="9" name="Rectangle 8"/>
          <p:cNvSpPr/>
          <p:nvPr/>
        </p:nvSpPr>
        <p:spPr>
          <a:xfrm>
            <a:off x="7882039" y="5949190"/>
            <a:ext cx="633507" cy="369332"/>
          </a:xfrm>
          <a:prstGeom prst="rect">
            <a:avLst/>
          </a:prstGeom>
        </p:spPr>
        <p:txBody>
          <a:bodyPr wrap="none">
            <a:spAutoFit/>
          </a:bodyPr>
          <a:lstStyle/>
          <a:p>
            <a:pPr algn="l" eaLnBrk="1" hangingPunct="1">
              <a:spcBef>
                <a:spcPct val="50000"/>
              </a:spcBef>
            </a:pPr>
            <a:r>
              <a:rPr lang="en-US" altLang="en-US" dirty="0">
                <a:latin typeface="Arial" panose="020B0604020202020204" pitchFamily="34" charset="0"/>
                <a:cs typeface="Arial" panose="020B0604020202020204" pitchFamily="34" charset="0"/>
              </a:rPr>
              <a:t>U,1</a:t>
            </a:r>
            <a:r>
              <a:rPr lang="en-US" altLang="en-US" baseline="30000" dirty="0">
                <a:latin typeface="Arial" panose="020B0604020202020204" pitchFamily="34" charset="0"/>
                <a:cs typeface="Arial" panose="020B0604020202020204" pitchFamily="34" charset="0"/>
              </a:rPr>
              <a:t>+</a:t>
            </a:r>
            <a:endParaRPr lang="en-US" altLang="en-US" dirty="0">
              <a:latin typeface="Arial" panose="020B0604020202020204" pitchFamily="34" charset="0"/>
              <a:cs typeface="Arial" panose="020B0604020202020204" pitchFamily="34" charset="0"/>
            </a:endParaRPr>
          </a:p>
        </p:txBody>
      </p:sp>
      <p:sp>
        <p:nvSpPr>
          <p:cNvPr id="10" name="Rectangle 9"/>
          <p:cNvSpPr/>
          <p:nvPr/>
        </p:nvSpPr>
        <p:spPr>
          <a:xfrm>
            <a:off x="8990013" y="4756500"/>
            <a:ext cx="633507" cy="369332"/>
          </a:xfrm>
          <a:prstGeom prst="rect">
            <a:avLst/>
          </a:prstGeom>
        </p:spPr>
        <p:txBody>
          <a:bodyPr wrap="none">
            <a:spAutoFit/>
          </a:bodyPr>
          <a:lstStyle/>
          <a:p>
            <a:pPr algn="l" eaLnBrk="1" hangingPunct="1">
              <a:spcBef>
                <a:spcPct val="50000"/>
              </a:spcBef>
            </a:pPr>
            <a:r>
              <a:rPr lang="en-US" altLang="en-US" dirty="0">
                <a:solidFill>
                  <a:srgbClr val="FFC000"/>
                </a:solidFill>
                <a:latin typeface="Arial" panose="020B0604020202020204" pitchFamily="34" charset="0"/>
                <a:cs typeface="Arial" panose="020B0604020202020204" pitchFamily="34" charset="0"/>
              </a:rPr>
              <a:t>U,4</a:t>
            </a:r>
            <a:r>
              <a:rPr lang="en-US" altLang="en-US" baseline="30000" dirty="0">
                <a:solidFill>
                  <a:srgbClr val="FFC000"/>
                </a:solidFill>
                <a:latin typeface="Arial" panose="020B0604020202020204" pitchFamily="34" charset="0"/>
                <a:cs typeface="Arial" panose="020B0604020202020204" pitchFamily="34" charset="0"/>
              </a:rPr>
              <a:t>+</a:t>
            </a:r>
            <a:endParaRPr lang="en-US" altLang="en-US" dirty="0">
              <a:solidFill>
                <a:srgbClr val="FFC000"/>
              </a:solidFill>
              <a:latin typeface="Arial" panose="020B0604020202020204" pitchFamily="34" charset="0"/>
              <a:cs typeface="Arial" panose="020B0604020202020204" pitchFamily="34" charset="0"/>
            </a:endParaRPr>
          </a:p>
        </p:txBody>
      </p:sp>
      <p:pic>
        <p:nvPicPr>
          <p:cNvPr id="11" name="Audio 10">
            <a:hlinkClick r:id="" action="ppaction://media"/>
            <a:extLst>
              <a:ext uri="{FF2B5EF4-FFF2-40B4-BE49-F238E27FC236}">
                <a16:creationId xmlns:a16="http://schemas.microsoft.com/office/drawing/2014/main" id="{E6F23334-2C13-434C-8513-2207BCFE234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840815271"/>
      </p:ext>
    </p:extLst>
  </p:cSld>
  <p:clrMapOvr>
    <a:masterClrMapping/>
  </p:clrMapOvr>
  <mc:AlternateContent xmlns:mc="http://schemas.openxmlformats.org/markup-compatibility/2006">
    <mc:Choice xmlns:p14="http://schemas.microsoft.com/office/powerpoint/2010/main" Requires="p14">
      <p:transition spd="med" p14:dur="700" advTm="60191">
        <p:fade/>
      </p:transition>
    </mc:Choice>
    <mc:Fallback>
      <p:transition spd="med" advTm="6019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114" name="Rectangle 2"/>
          <p:cNvSpPr>
            <a:spLocks noGrp="1" noChangeArrowheads="1"/>
          </p:cNvSpPr>
          <p:nvPr>
            <p:ph type="title"/>
          </p:nvPr>
        </p:nvSpPr>
        <p:spPr>
          <a:xfrm>
            <a:off x="693812" y="215900"/>
            <a:ext cx="9144001" cy="699864"/>
          </a:xfrm>
        </p:spPr>
        <p:txBody>
          <a:bodyPr/>
          <a:lstStyle/>
          <a:p>
            <a:pPr>
              <a:defRPr/>
            </a:pPr>
            <a:r>
              <a:rPr lang="en-US" dirty="0"/>
              <a:t>Time Efficiency</a:t>
            </a:r>
          </a:p>
        </p:txBody>
      </p:sp>
      <p:sp>
        <p:nvSpPr>
          <p:cNvPr id="474115" name="Rectangle 3"/>
          <p:cNvSpPr>
            <a:spLocks noGrp="1" noChangeArrowheads="1"/>
          </p:cNvSpPr>
          <p:nvPr>
            <p:ph type="body" idx="1"/>
          </p:nvPr>
        </p:nvSpPr>
        <p:spPr>
          <a:xfrm>
            <a:off x="909836" y="1772816"/>
            <a:ext cx="10369151" cy="3672407"/>
          </a:xfrm>
        </p:spPr>
        <p:txBody>
          <a:bodyPr/>
          <a:lstStyle/>
          <a:p>
            <a:pPr>
              <a:lnSpc>
                <a:spcPct val="100000"/>
              </a:lnSpc>
              <a:buFont typeface="Monotype Sorts" pitchFamily="2" charset="2"/>
              <a:buChar char="b"/>
              <a:defRPr/>
            </a:pPr>
            <a:r>
              <a:rPr lang="en-US" dirty="0"/>
              <a:t>The number of augmenting paths needed by the shortest-augmenting-path algorithm never exceeds </a:t>
            </a:r>
            <a:r>
              <a:rPr lang="en-US" i="1" dirty="0"/>
              <a:t>nm</a:t>
            </a:r>
            <a:r>
              <a:rPr lang="en-US" dirty="0"/>
              <a:t>/2, where </a:t>
            </a:r>
            <a:r>
              <a:rPr lang="en-US" i="1" dirty="0"/>
              <a:t>n</a:t>
            </a:r>
            <a:r>
              <a:rPr lang="en-US" dirty="0"/>
              <a:t> and </a:t>
            </a:r>
            <a:r>
              <a:rPr lang="en-US" i="1" dirty="0"/>
              <a:t>m</a:t>
            </a:r>
            <a:r>
              <a:rPr lang="en-US" dirty="0"/>
              <a:t> are the number of vertices and edges, respectively</a:t>
            </a:r>
            <a:br>
              <a:rPr lang="en-US" dirty="0"/>
            </a:br>
            <a:endParaRPr lang="en-US" dirty="0"/>
          </a:p>
          <a:p>
            <a:pPr>
              <a:lnSpc>
                <a:spcPct val="100000"/>
              </a:lnSpc>
              <a:buFont typeface="Monotype Sorts" pitchFamily="2" charset="2"/>
              <a:buChar char="b"/>
              <a:defRPr/>
            </a:pPr>
            <a:r>
              <a:rPr lang="en-US" dirty="0"/>
              <a:t>Since the time required to find an augmenting path by breadth-first search is in O(</a:t>
            </a:r>
            <a:r>
              <a:rPr lang="en-US" i="1" dirty="0" err="1"/>
              <a:t>n+m</a:t>
            </a:r>
            <a:r>
              <a:rPr lang="en-US" dirty="0"/>
              <a:t>)=O(</a:t>
            </a:r>
            <a:r>
              <a:rPr lang="en-US" i="1" dirty="0"/>
              <a:t>m</a:t>
            </a:r>
            <a:r>
              <a:rPr lang="en-US" dirty="0"/>
              <a:t>) for networks represented by their adjacency lists. The time efficiency of the shortest-augmenting-path algorithm is in O(</a:t>
            </a:r>
            <a:r>
              <a:rPr lang="en-US" i="1" dirty="0"/>
              <a:t>nm</a:t>
            </a:r>
            <a:r>
              <a:rPr lang="en-US" baseline="30000" dirty="0"/>
              <a:t>2</a:t>
            </a:r>
            <a:r>
              <a:rPr lang="en-US" dirty="0"/>
              <a:t>) for this representation</a:t>
            </a:r>
            <a:br>
              <a:rPr lang="en-US" dirty="0"/>
            </a:br>
            <a:endParaRPr lang="en-US" dirty="0"/>
          </a:p>
        </p:txBody>
      </p:sp>
      <p:pic>
        <p:nvPicPr>
          <p:cNvPr id="6" name="Audio 5">
            <a:hlinkClick r:id="" action="ppaction://media"/>
            <a:extLst>
              <a:ext uri="{FF2B5EF4-FFF2-40B4-BE49-F238E27FC236}">
                <a16:creationId xmlns:a16="http://schemas.microsoft.com/office/drawing/2014/main" id="{6B267E2B-EDEC-8944-9466-7B6E34B814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404138321"/>
      </p:ext>
    </p:extLst>
  </p:cSld>
  <p:clrMapOvr>
    <a:masterClrMapping/>
  </p:clrMapOvr>
  <mc:AlternateContent xmlns:mc="http://schemas.openxmlformats.org/markup-compatibility/2006">
    <mc:Choice xmlns:p14="http://schemas.microsoft.com/office/powerpoint/2010/main" Requires="p14">
      <p:transition spd="med" p14:dur="700" advTm="33040">
        <p:fade/>
      </p:transition>
    </mc:Choice>
    <mc:Fallback>
      <p:transition spd="med" advTm="3304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026" name="Rectangle 2"/>
          <p:cNvSpPr>
            <a:spLocks noGrp="1" noChangeArrowheads="1"/>
          </p:cNvSpPr>
          <p:nvPr>
            <p:ph type="title"/>
          </p:nvPr>
        </p:nvSpPr>
        <p:spPr>
          <a:xfrm>
            <a:off x="693812" y="177316"/>
            <a:ext cx="9144001" cy="812800"/>
          </a:xfrm>
        </p:spPr>
        <p:txBody>
          <a:bodyPr/>
          <a:lstStyle/>
          <a:p>
            <a:pPr>
              <a:defRPr/>
            </a:pPr>
            <a:r>
              <a:rPr lang="en-US" dirty="0"/>
              <a:t>Stable Marriage Problem</a:t>
            </a:r>
          </a:p>
        </p:txBody>
      </p:sp>
      <p:sp>
        <p:nvSpPr>
          <p:cNvPr id="513027" name="Rectangle 3"/>
          <p:cNvSpPr>
            <a:spLocks noGrp="1" noChangeArrowheads="1"/>
          </p:cNvSpPr>
          <p:nvPr>
            <p:ph type="body" idx="1"/>
          </p:nvPr>
        </p:nvSpPr>
        <p:spPr>
          <a:xfrm>
            <a:off x="909836" y="1431925"/>
            <a:ext cx="10369152" cy="5210175"/>
          </a:xfrm>
        </p:spPr>
        <p:txBody>
          <a:bodyPr/>
          <a:lstStyle/>
          <a:p>
            <a:pPr>
              <a:lnSpc>
                <a:spcPct val="90000"/>
              </a:lnSpc>
              <a:buFont typeface="Monotype Sorts" pitchFamily="2" charset="2"/>
              <a:buNone/>
              <a:defRPr/>
            </a:pPr>
            <a:r>
              <a:rPr lang="en-US" dirty="0"/>
              <a:t>There is a set Y = {</a:t>
            </a:r>
            <a:r>
              <a:rPr lang="en-US" i="1" dirty="0"/>
              <a:t>m</a:t>
            </a:r>
            <a:r>
              <a:rPr lang="en-US" baseline="-25000" dirty="0"/>
              <a:t>1</a:t>
            </a:r>
            <a:r>
              <a:rPr lang="en-US" dirty="0"/>
              <a:t>,…,</a:t>
            </a:r>
            <a:r>
              <a:rPr lang="en-US" i="1" dirty="0" err="1"/>
              <a:t>m</a:t>
            </a:r>
            <a:r>
              <a:rPr lang="en-US" i="1" baseline="-25000" dirty="0" err="1"/>
              <a:t>n</a:t>
            </a:r>
            <a:r>
              <a:rPr lang="en-US" dirty="0"/>
              <a:t>} of </a:t>
            </a:r>
            <a:r>
              <a:rPr lang="en-US" i="1" dirty="0"/>
              <a:t>n </a:t>
            </a:r>
            <a:r>
              <a:rPr lang="en-US" dirty="0"/>
              <a:t>men and a set X = {</a:t>
            </a:r>
            <a:r>
              <a:rPr lang="en-US" i="1" dirty="0"/>
              <a:t>w</a:t>
            </a:r>
            <a:r>
              <a:rPr lang="en-US" baseline="-25000" dirty="0"/>
              <a:t>1</a:t>
            </a:r>
            <a:r>
              <a:rPr lang="en-US" dirty="0"/>
              <a:t>,…,</a:t>
            </a:r>
            <a:r>
              <a:rPr lang="en-US" i="1" dirty="0" err="1"/>
              <a:t>w</a:t>
            </a:r>
            <a:r>
              <a:rPr lang="en-US" i="1" baseline="-25000" dirty="0" err="1"/>
              <a:t>n</a:t>
            </a:r>
            <a:r>
              <a:rPr lang="en-US" dirty="0"/>
              <a:t>} of </a:t>
            </a:r>
            <a:r>
              <a:rPr lang="en-US" i="1" dirty="0"/>
              <a:t>n </a:t>
            </a:r>
            <a:r>
              <a:rPr lang="en-US" dirty="0"/>
              <a:t>women.  Each man has a preference (ranking) list of the women, and each woman has a preference list of the men (with no ties in these lists). </a:t>
            </a:r>
          </a:p>
          <a:p>
            <a:pPr>
              <a:lnSpc>
                <a:spcPct val="90000"/>
              </a:lnSpc>
              <a:buFont typeface="Monotype Sorts" pitchFamily="2" charset="2"/>
              <a:buNone/>
              <a:defRPr/>
            </a:pPr>
            <a:r>
              <a:rPr lang="en-US" dirty="0"/>
              <a:t>A </a:t>
            </a:r>
            <a:r>
              <a:rPr lang="en-US" i="1" dirty="0"/>
              <a:t>marriage matching</a:t>
            </a:r>
            <a:r>
              <a:rPr lang="en-US" dirty="0"/>
              <a:t> M</a:t>
            </a:r>
            <a:r>
              <a:rPr lang="en-US" i="1" dirty="0"/>
              <a:t> </a:t>
            </a:r>
            <a:r>
              <a:rPr lang="en-US" dirty="0"/>
              <a:t>is a set of </a:t>
            </a:r>
            <a:r>
              <a:rPr lang="en-US" i="1" dirty="0"/>
              <a:t>n </a:t>
            </a:r>
            <a:r>
              <a:rPr lang="en-US" dirty="0"/>
              <a:t>pairs (</a:t>
            </a:r>
            <a:r>
              <a:rPr lang="en-US" i="1" dirty="0"/>
              <a:t>m</a:t>
            </a:r>
            <a:r>
              <a:rPr lang="en-US" i="1" baseline="-25000" dirty="0"/>
              <a:t>i</a:t>
            </a:r>
            <a:r>
              <a:rPr lang="en-US" i="1" dirty="0"/>
              <a:t>, </a:t>
            </a:r>
            <a:r>
              <a:rPr lang="en-US" i="1" dirty="0" err="1"/>
              <a:t>w</a:t>
            </a:r>
            <a:r>
              <a:rPr lang="en-US" i="1" baseline="-25000" dirty="0" err="1"/>
              <a:t>j</a:t>
            </a:r>
            <a:r>
              <a:rPr lang="en-US" dirty="0"/>
              <a:t>)</a:t>
            </a:r>
            <a:r>
              <a:rPr lang="en-US" i="1" dirty="0"/>
              <a:t>.</a:t>
            </a:r>
          </a:p>
          <a:p>
            <a:pPr>
              <a:lnSpc>
                <a:spcPct val="90000"/>
              </a:lnSpc>
              <a:buFont typeface="Monotype Sorts" pitchFamily="2" charset="2"/>
              <a:buNone/>
              <a:defRPr/>
            </a:pPr>
            <a:r>
              <a:rPr lang="en-US" dirty="0"/>
              <a:t>A pair (</a:t>
            </a:r>
            <a:r>
              <a:rPr lang="en-US" i="1" dirty="0"/>
              <a:t>m, w</a:t>
            </a:r>
            <a:r>
              <a:rPr lang="en-US" dirty="0"/>
              <a:t>)</a:t>
            </a:r>
            <a:r>
              <a:rPr lang="en-US" i="1" dirty="0"/>
              <a:t> </a:t>
            </a:r>
            <a:r>
              <a:rPr lang="en-US" dirty="0"/>
              <a:t>is said to be a </a:t>
            </a:r>
            <a:r>
              <a:rPr lang="en-US" i="1" dirty="0"/>
              <a:t>blocking pair</a:t>
            </a:r>
            <a:r>
              <a:rPr lang="en-US" dirty="0"/>
              <a:t> for matching M if man </a:t>
            </a:r>
            <a:r>
              <a:rPr lang="en-US" i="1" dirty="0"/>
              <a:t>m </a:t>
            </a:r>
            <a:r>
              <a:rPr lang="en-US" dirty="0"/>
              <a:t>and woman </a:t>
            </a:r>
            <a:r>
              <a:rPr lang="en-US" i="1" dirty="0"/>
              <a:t>w </a:t>
            </a:r>
            <a:r>
              <a:rPr lang="en-US" dirty="0"/>
              <a:t>are not matched in M but prefer each other to their mates in M.</a:t>
            </a:r>
          </a:p>
          <a:p>
            <a:pPr>
              <a:lnSpc>
                <a:spcPct val="90000"/>
              </a:lnSpc>
              <a:buFont typeface="Monotype Sorts" pitchFamily="2" charset="2"/>
              <a:buNone/>
              <a:defRPr/>
            </a:pPr>
            <a:r>
              <a:rPr lang="en-US" dirty="0"/>
              <a:t>A marriage matching M</a:t>
            </a:r>
            <a:r>
              <a:rPr lang="en-US" i="1" dirty="0"/>
              <a:t> </a:t>
            </a:r>
            <a:r>
              <a:rPr lang="en-US" dirty="0"/>
              <a:t>is called </a:t>
            </a:r>
            <a:r>
              <a:rPr lang="en-US" i="1" dirty="0"/>
              <a:t>stable </a:t>
            </a:r>
            <a:r>
              <a:rPr lang="en-US" dirty="0"/>
              <a:t>if there is no blocking pair for it; otherwise, it’s called </a:t>
            </a:r>
            <a:r>
              <a:rPr lang="en-US" i="1" dirty="0"/>
              <a:t>unstable</a:t>
            </a:r>
            <a:r>
              <a:rPr lang="en-US" dirty="0"/>
              <a:t>.</a:t>
            </a:r>
          </a:p>
          <a:p>
            <a:pPr>
              <a:lnSpc>
                <a:spcPct val="90000"/>
              </a:lnSpc>
              <a:buFont typeface="Monotype Sorts" pitchFamily="2" charset="2"/>
              <a:buNone/>
              <a:defRPr/>
            </a:pPr>
            <a:r>
              <a:rPr lang="en-US" dirty="0"/>
              <a:t>The </a:t>
            </a:r>
            <a:r>
              <a:rPr lang="en-US" i="1" dirty="0"/>
              <a:t>stable marriage problem </a:t>
            </a:r>
            <a:r>
              <a:rPr lang="en-US" dirty="0"/>
              <a:t> is to find a stable marriage matching for men’s and women’s given preferences.</a:t>
            </a:r>
          </a:p>
          <a:p>
            <a:pPr>
              <a:lnSpc>
                <a:spcPct val="90000"/>
              </a:lnSpc>
              <a:buFont typeface="Monotype Sorts" pitchFamily="2" charset="2"/>
              <a:buNone/>
              <a:defRPr/>
            </a:pPr>
            <a:endParaRPr lang="en-US" sz="2000" dirty="0"/>
          </a:p>
        </p:txBody>
      </p:sp>
      <p:pic>
        <p:nvPicPr>
          <p:cNvPr id="5" name="Audio 4">
            <a:hlinkClick r:id="" action="ppaction://media"/>
            <a:extLst>
              <a:ext uri="{FF2B5EF4-FFF2-40B4-BE49-F238E27FC236}">
                <a16:creationId xmlns:a16="http://schemas.microsoft.com/office/drawing/2014/main" id="{264B16DF-CC4E-2F4F-BF16-2E00A9E083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940316158"/>
      </p:ext>
    </p:extLst>
  </p:cSld>
  <p:clrMapOvr>
    <a:masterClrMapping/>
  </p:clrMapOvr>
  <mc:AlternateContent xmlns:mc="http://schemas.openxmlformats.org/markup-compatibility/2006">
    <mc:Choice xmlns:p14="http://schemas.microsoft.com/office/powerpoint/2010/main" Requires="p14">
      <p:transition spd="med" p14:dur="700" advTm="73308">
        <p:fade/>
      </p:transition>
    </mc:Choice>
    <mc:Fallback>
      <p:transition spd="med" advTm="733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050" name="Rectangle 2"/>
          <p:cNvSpPr>
            <a:spLocks noGrp="1" noChangeArrowheads="1"/>
          </p:cNvSpPr>
          <p:nvPr>
            <p:ph type="title"/>
          </p:nvPr>
        </p:nvSpPr>
        <p:spPr>
          <a:xfrm>
            <a:off x="678532" y="188377"/>
            <a:ext cx="9002960" cy="685800"/>
          </a:xfrm>
        </p:spPr>
        <p:txBody>
          <a:bodyPr>
            <a:normAutofit/>
          </a:bodyPr>
          <a:lstStyle/>
          <a:p>
            <a:pPr>
              <a:defRPr/>
            </a:pPr>
            <a:r>
              <a:rPr lang="en-US" dirty="0"/>
              <a:t>Instance of the Stable Marriage Problem</a:t>
            </a:r>
          </a:p>
        </p:txBody>
      </p:sp>
      <p:sp>
        <p:nvSpPr>
          <p:cNvPr id="514051" name="Rectangle 3"/>
          <p:cNvSpPr>
            <a:spLocks noGrp="1" noChangeArrowheads="1"/>
          </p:cNvSpPr>
          <p:nvPr>
            <p:ph type="body" idx="1"/>
          </p:nvPr>
        </p:nvSpPr>
        <p:spPr>
          <a:xfrm>
            <a:off x="873832" y="1052736"/>
            <a:ext cx="10441160" cy="5544616"/>
          </a:xfrm>
        </p:spPr>
        <p:txBody>
          <a:bodyPr>
            <a:normAutofit fontScale="85000" lnSpcReduction="20000"/>
          </a:bodyPr>
          <a:lstStyle/>
          <a:p>
            <a:pPr marL="0" indent="0">
              <a:lnSpc>
                <a:spcPct val="120000"/>
              </a:lnSpc>
              <a:buNone/>
              <a:defRPr/>
            </a:pPr>
            <a:r>
              <a:rPr lang="en-US" sz="2600" dirty="0"/>
              <a:t>An instance of the stable marriage problem can be specified either by two sets of preference lists or by a ranking matrix, as in the example below.</a:t>
            </a:r>
          </a:p>
          <a:p>
            <a:pPr marL="0" indent="0">
              <a:buNone/>
              <a:defRPr/>
            </a:pPr>
            <a:r>
              <a:rPr lang="en-US" sz="2000" dirty="0"/>
              <a:t>           </a:t>
            </a:r>
            <a:r>
              <a:rPr lang="en-US" sz="2100" u="sng" dirty="0"/>
              <a:t>men’s preferences</a:t>
            </a:r>
            <a:r>
              <a:rPr lang="en-US" sz="2100" dirty="0"/>
              <a:t>	               </a:t>
            </a:r>
            <a:r>
              <a:rPr lang="en-US" sz="2100" u="sng" dirty="0"/>
              <a:t>women’s preferences</a:t>
            </a:r>
            <a:r>
              <a:rPr lang="en-US" sz="2100" dirty="0"/>
              <a:t> </a:t>
            </a:r>
          </a:p>
          <a:p>
            <a:pPr marL="0" indent="0">
              <a:buNone/>
              <a:defRPr/>
            </a:pPr>
            <a:r>
              <a:rPr lang="en-US" sz="2100" dirty="0"/>
              <a:t>                    1</a:t>
            </a:r>
            <a:r>
              <a:rPr lang="en-US" sz="2100" baseline="30000" dirty="0"/>
              <a:t>st</a:t>
            </a:r>
            <a:r>
              <a:rPr lang="en-US" sz="2100" dirty="0"/>
              <a:t>      2</a:t>
            </a:r>
            <a:r>
              <a:rPr lang="en-US" sz="2100" baseline="30000" dirty="0"/>
              <a:t>nd</a:t>
            </a:r>
            <a:r>
              <a:rPr lang="en-US" sz="2100" dirty="0"/>
              <a:t>    3</a:t>
            </a:r>
            <a:r>
              <a:rPr lang="en-US" sz="2100" baseline="30000" dirty="0"/>
              <a:t>rd	 </a:t>
            </a:r>
            <a:r>
              <a:rPr lang="en-US" sz="2100" dirty="0"/>
              <a:t>             </a:t>
            </a:r>
            <a:r>
              <a:rPr lang="en-US" sz="2100" baseline="30000" dirty="0"/>
              <a:t>                    </a:t>
            </a:r>
            <a:r>
              <a:rPr lang="en-US" sz="2100" dirty="0"/>
              <a:t>1</a:t>
            </a:r>
            <a:r>
              <a:rPr lang="en-US" sz="2100" baseline="30000" dirty="0"/>
              <a:t>st</a:t>
            </a:r>
            <a:r>
              <a:rPr lang="en-US" sz="2100" dirty="0"/>
              <a:t>      2</a:t>
            </a:r>
            <a:r>
              <a:rPr lang="en-US" sz="2100" baseline="30000" dirty="0"/>
              <a:t>nd</a:t>
            </a:r>
            <a:r>
              <a:rPr lang="en-US" sz="2100" dirty="0"/>
              <a:t>    3</a:t>
            </a:r>
            <a:r>
              <a:rPr lang="en-US" sz="2100" baseline="30000" dirty="0"/>
              <a:t>rd</a:t>
            </a:r>
            <a:endParaRPr lang="en-US" sz="2100" dirty="0"/>
          </a:p>
          <a:p>
            <a:pPr marL="0" indent="0">
              <a:buNone/>
              <a:defRPr/>
            </a:pPr>
            <a:r>
              <a:rPr lang="en-US" sz="2100" dirty="0"/>
              <a:t>           Bob: Lea    Ann  Sue	  Ann:   Jim    Tom   Bob</a:t>
            </a:r>
          </a:p>
          <a:p>
            <a:pPr marL="0" indent="0">
              <a:buNone/>
              <a:defRPr/>
            </a:pPr>
            <a:r>
              <a:rPr lang="en-US" sz="2100" dirty="0"/>
              <a:t>           Jim:  Lea   Sue   Ann               Lea:    Tom   Bob   Jim</a:t>
            </a:r>
          </a:p>
          <a:p>
            <a:pPr marL="0" indent="0">
              <a:buNone/>
              <a:defRPr/>
            </a:pPr>
            <a:r>
              <a:rPr lang="en-US" sz="2100" dirty="0"/>
              <a:t>          Tom:  Sue  Lea    Ann               Sue:   Jim    Tom   Bob</a:t>
            </a:r>
          </a:p>
          <a:p>
            <a:pPr marL="0" indent="0">
              <a:buNone/>
              <a:defRPr/>
            </a:pPr>
            <a:endParaRPr lang="en-US" sz="2000" dirty="0"/>
          </a:p>
          <a:p>
            <a:pPr marL="0" indent="0">
              <a:buNone/>
              <a:defRPr/>
            </a:pPr>
            <a:r>
              <a:rPr lang="en-US" sz="2000" dirty="0"/>
              <a:t>                                                              </a:t>
            </a:r>
            <a:r>
              <a:rPr lang="en-US" sz="2100" u="sng" dirty="0"/>
              <a:t>ranking matrix</a:t>
            </a:r>
          </a:p>
          <a:p>
            <a:pPr marL="0" indent="0">
              <a:buNone/>
              <a:defRPr/>
            </a:pPr>
            <a:r>
              <a:rPr lang="en-US" sz="2100" dirty="0"/>
              <a:t>                                                           Ann  Lea  Sue</a:t>
            </a:r>
          </a:p>
          <a:p>
            <a:pPr marL="0" indent="0">
              <a:buNone/>
              <a:defRPr/>
            </a:pPr>
            <a:r>
              <a:rPr lang="en-US" sz="2100" dirty="0"/>
              <a:t>                                                   Bob  2,3   1,2    3,3</a:t>
            </a:r>
          </a:p>
          <a:p>
            <a:pPr marL="0" indent="0">
              <a:buNone/>
              <a:defRPr/>
            </a:pPr>
            <a:r>
              <a:rPr lang="en-US" sz="2100" dirty="0"/>
              <a:t>                                                   Jim   </a:t>
            </a:r>
            <a:r>
              <a:rPr lang="en-US" sz="2100" dirty="0">
                <a:latin typeface="Arial" charset="0"/>
              </a:rPr>
              <a:t>3,1   </a:t>
            </a:r>
            <a:r>
              <a:rPr lang="en-US" sz="2100" dirty="0"/>
              <a:t>1,3    2,1</a:t>
            </a:r>
          </a:p>
          <a:p>
            <a:pPr marL="0" indent="0">
              <a:buNone/>
              <a:defRPr/>
            </a:pPr>
            <a:r>
              <a:rPr lang="en-US" sz="2100" dirty="0"/>
              <a:t>                                                  Tom   3,2   2,1   1,2</a:t>
            </a:r>
          </a:p>
        </p:txBody>
      </p:sp>
      <p:sp>
        <p:nvSpPr>
          <p:cNvPr id="2" name="Rectangle: Rounded Corners 1">
            <a:extLst>
              <a:ext uri="{FF2B5EF4-FFF2-40B4-BE49-F238E27FC236}">
                <a16:creationId xmlns:a16="http://schemas.microsoft.com/office/drawing/2014/main" id="{44C94DAA-1788-433F-B91C-C94833BF72AF}"/>
              </a:ext>
            </a:extLst>
          </p:cNvPr>
          <p:cNvSpPr/>
          <p:nvPr/>
        </p:nvSpPr>
        <p:spPr>
          <a:xfrm>
            <a:off x="1413892" y="1916832"/>
            <a:ext cx="2664296" cy="2016224"/>
          </a:xfrm>
          <a:prstGeom prst="roundRect">
            <a:avLst/>
          </a:prstGeom>
          <a:noFill/>
          <a:ln w="28575">
            <a:solidFill>
              <a:schemeClr val="accent1"/>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7" name="Rectangle: Rounded Corners 6">
            <a:extLst>
              <a:ext uri="{FF2B5EF4-FFF2-40B4-BE49-F238E27FC236}">
                <a16:creationId xmlns:a16="http://schemas.microsoft.com/office/drawing/2014/main" id="{0B111711-9041-4DAE-8A43-CE97615211D9}"/>
              </a:ext>
            </a:extLst>
          </p:cNvPr>
          <p:cNvSpPr/>
          <p:nvPr/>
        </p:nvSpPr>
        <p:spPr>
          <a:xfrm>
            <a:off x="4510236" y="1916832"/>
            <a:ext cx="2664296" cy="2016224"/>
          </a:xfrm>
          <a:prstGeom prst="roundRect">
            <a:avLst/>
          </a:prstGeom>
          <a:noFill/>
          <a:ln w="28575">
            <a:solidFill>
              <a:schemeClr val="accent6"/>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8" name="Rectangle: Rounded Corners 7">
            <a:extLst>
              <a:ext uri="{FF2B5EF4-FFF2-40B4-BE49-F238E27FC236}">
                <a16:creationId xmlns:a16="http://schemas.microsoft.com/office/drawing/2014/main" id="{EC6871D5-685D-4081-8991-299CAF29D206}"/>
              </a:ext>
            </a:extLst>
          </p:cNvPr>
          <p:cNvSpPr/>
          <p:nvPr/>
        </p:nvSpPr>
        <p:spPr>
          <a:xfrm>
            <a:off x="3847864" y="4437112"/>
            <a:ext cx="2664296" cy="2016224"/>
          </a:xfrm>
          <a:prstGeom prst="roundRect">
            <a:avLst/>
          </a:prstGeom>
          <a:noFill/>
          <a:ln w="28575">
            <a:solidFill>
              <a:srgbClr val="FFFF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pic>
        <p:nvPicPr>
          <p:cNvPr id="11" name="Audio 10">
            <a:hlinkClick r:id="" action="ppaction://media"/>
            <a:extLst>
              <a:ext uri="{FF2B5EF4-FFF2-40B4-BE49-F238E27FC236}">
                <a16:creationId xmlns:a16="http://schemas.microsoft.com/office/drawing/2014/main" id="{AC8FEF4F-6CF0-F443-A722-06EB59F79C9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202582128"/>
      </p:ext>
    </p:extLst>
  </p:cSld>
  <p:clrMapOvr>
    <a:masterClrMapping/>
  </p:clrMapOvr>
  <mc:AlternateContent xmlns:mc="http://schemas.openxmlformats.org/markup-compatibility/2006">
    <mc:Choice xmlns:p14="http://schemas.microsoft.com/office/powerpoint/2010/main" Requires="p14">
      <p:transition spd="med" p14:dur="700" advTm="76828">
        <p:fade/>
      </p:transition>
    </mc:Choice>
    <mc:Fallback>
      <p:transition spd="med" advTm="768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050" name="Rectangle 2"/>
          <p:cNvSpPr>
            <a:spLocks noGrp="1" noChangeArrowheads="1"/>
          </p:cNvSpPr>
          <p:nvPr>
            <p:ph type="title"/>
          </p:nvPr>
        </p:nvSpPr>
        <p:spPr>
          <a:xfrm>
            <a:off x="678532" y="188377"/>
            <a:ext cx="9002960" cy="685800"/>
          </a:xfrm>
        </p:spPr>
        <p:txBody>
          <a:bodyPr>
            <a:normAutofit/>
          </a:bodyPr>
          <a:lstStyle/>
          <a:p>
            <a:pPr>
              <a:defRPr/>
            </a:pPr>
            <a:r>
              <a:rPr lang="en-US" dirty="0"/>
              <a:t>Instance of the Stable Marriage Problem</a:t>
            </a:r>
          </a:p>
        </p:txBody>
      </p:sp>
      <p:sp>
        <p:nvSpPr>
          <p:cNvPr id="514051" name="Rectangle 3"/>
          <p:cNvSpPr>
            <a:spLocks noGrp="1" noChangeArrowheads="1"/>
          </p:cNvSpPr>
          <p:nvPr>
            <p:ph type="body" idx="1"/>
          </p:nvPr>
        </p:nvSpPr>
        <p:spPr>
          <a:xfrm>
            <a:off x="837828" y="1143000"/>
            <a:ext cx="10441160" cy="5334000"/>
          </a:xfrm>
        </p:spPr>
        <p:txBody>
          <a:bodyPr>
            <a:normAutofit fontScale="85000" lnSpcReduction="20000"/>
          </a:bodyPr>
          <a:lstStyle/>
          <a:p>
            <a:pPr marL="0" indent="0">
              <a:lnSpc>
                <a:spcPct val="120000"/>
              </a:lnSpc>
              <a:buNone/>
              <a:defRPr/>
            </a:pPr>
            <a:r>
              <a:rPr lang="en-US" sz="2600" dirty="0"/>
              <a:t>An instance of the stable marriage problem can be specified either by two sets of preference lists or by a ranking matrix, as in the example below.</a:t>
            </a:r>
          </a:p>
          <a:p>
            <a:pPr marL="0" indent="0">
              <a:buNone/>
              <a:defRPr/>
            </a:pPr>
            <a:r>
              <a:rPr lang="en-US" sz="2000" dirty="0"/>
              <a:t>           </a:t>
            </a:r>
            <a:r>
              <a:rPr lang="en-US" sz="2000" u="sng" dirty="0"/>
              <a:t>men’s preferences</a:t>
            </a:r>
            <a:r>
              <a:rPr lang="en-US" sz="2000" dirty="0"/>
              <a:t>	               </a:t>
            </a:r>
            <a:r>
              <a:rPr lang="en-US" sz="2000" u="sng" dirty="0"/>
              <a:t>women’s preferences</a:t>
            </a:r>
            <a:r>
              <a:rPr lang="en-US" sz="2000" dirty="0"/>
              <a:t> </a:t>
            </a:r>
          </a:p>
          <a:p>
            <a:pPr marL="0" indent="0">
              <a:buNone/>
              <a:defRPr/>
            </a:pPr>
            <a:r>
              <a:rPr lang="en-US" sz="2000" dirty="0"/>
              <a:t>                    1</a:t>
            </a:r>
            <a:r>
              <a:rPr lang="en-US" sz="2000" baseline="30000" dirty="0"/>
              <a:t>st</a:t>
            </a:r>
            <a:r>
              <a:rPr lang="en-US" sz="2000" dirty="0"/>
              <a:t>      2</a:t>
            </a:r>
            <a:r>
              <a:rPr lang="en-US" sz="2000" baseline="30000" dirty="0"/>
              <a:t>nd</a:t>
            </a:r>
            <a:r>
              <a:rPr lang="en-US" sz="2000" dirty="0"/>
              <a:t>    3</a:t>
            </a:r>
            <a:r>
              <a:rPr lang="en-US" sz="2000" baseline="30000" dirty="0"/>
              <a:t>rd	 </a:t>
            </a:r>
            <a:r>
              <a:rPr lang="en-US" sz="2000" dirty="0"/>
              <a:t>             </a:t>
            </a:r>
            <a:r>
              <a:rPr lang="en-US" sz="2000" baseline="30000" dirty="0"/>
              <a:t>                    </a:t>
            </a:r>
            <a:r>
              <a:rPr lang="en-US" sz="2000" dirty="0"/>
              <a:t>1</a:t>
            </a:r>
            <a:r>
              <a:rPr lang="en-US" sz="2000" baseline="30000" dirty="0"/>
              <a:t>st</a:t>
            </a:r>
            <a:r>
              <a:rPr lang="en-US" sz="2000" dirty="0"/>
              <a:t>     2</a:t>
            </a:r>
            <a:r>
              <a:rPr lang="en-US" sz="2000" baseline="30000" dirty="0"/>
              <a:t>nd</a:t>
            </a:r>
            <a:r>
              <a:rPr lang="en-US" sz="2000" dirty="0"/>
              <a:t>    3</a:t>
            </a:r>
            <a:r>
              <a:rPr lang="en-US" sz="2000" baseline="30000" dirty="0"/>
              <a:t>rd</a:t>
            </a:r>
            <a:endParaRPr lang="en-US" sz="2000" dirty="0"/>
          </a:p>
          <a:p>
            <a:pPr marL="0" indent="0">
              <a:buNone/>
              <a:defRPr/>
            </a:pPr>
            <a:r>
              <a:rPr lang="en-US" sz="2000" dirty="0"/>
              <a:t>           Bob: Lea    Ann  Sue	              Ann:    Jim   Tom   Bob</a:t>
            </a:r>
          </a:p>
          <a:p>
            <a:pPr marL="0" indent="0">
              <a:buNone/>
              <a:defRPr/>
            </a:pPr>
            <a:r>
              <a:rPr lang="en-US" sz="2000" dirty="0"/>
              <a:t>           Jim:  Lea   Sue   Ann               Lea:    Tom   Bob   Jim</a:t>
            </a:r>
          </a:p>
          <a:p>
            <a:pPr marL="0" indent="0">
              <a:buNone/>
              <a:defRPr/>
            </a:pPr>
            <a:r>
              <a:rPr lang="en-US" sz="2000" dirty="0"/>
              <a:t>          Tom:  Sue  Lea    Ann               Sue:   Jim    Tom   Bob</a:t>
            </a:r>
          </a:p>
          <a:p>
            <a:pPr marL="0" indent="0">
              <a:buNone/>
              <a:defRPr/>
            </a:pPr>
            <a:endParaRPr lang="en-US" sz="2000" dirty="0"/>
          </a:p>
          <a:p>
            <a:pPr marL="0" indent="0">
              <a:buNone/>
              <a:defRPr/>
            </a:pPr>
            <a:r>
              <a:rPr lang="en-US" sz="2000" dirty="0"/>
              <a:t>           </a:t>
            </a:r>
            <a:r>
              <a:rPr lang="en-US" sz="2000" u="sng" dirty="0"/>
              <a:t>ranking matrix</a:t>
            </a:r>
          </a:p>
          <a:p>
            <a:pPr marL="0" indent="0">
              <a:buNone/>
              <a:defRPr/>
            </a:pPr>
            <a:r>
              <a:rPr lang="en-US" sz="2000" dirty="0"/>
              <a:t>           Ann  Lea  Sue</a:t>
            </a:r>
          </a:p>
          <a:p>
            <a:pPr marL="0" indent="0">
              <a:buNone/>
              <a:defRPr/>
            </a:pPr>
            <a:r>
              <a:rPr lang="en-US" sz="2000" dirty="0"/>
              <a:t>    Bob  2,3  1,2    3,3</a:t>
            </a:r>
          </a:p>
          <a:p>
            <a:pPr marL="0" indent="0">
              <a:buNone/>
              <a:defRPr/>
            </a:pPr>
            <a:r>
              <a:rPr lang="en-US" sz="2000" dirty="0"/>
              <a:t>    Jim  </a:t>
            </a:r>
            <a:r>
              <a:rPr lang="en-US" sz="2000" dirty="0">
                <a:latin typeface="Arial" charset="0"/>
              </a:rPr>
              <a:t>3,1   </a:t>
            </a:r>
            <a:r>
              <a:rPr lang="en-US" sz="2000" dirty="0"/>
              <a:t>1,3    2,1</a:t>
            </a:r>
          </a:p>
          <a:p>
            <a:pPr marL="0" indent="0">
              <a:buNone/>
              <a:defRPr/>
            </a:pPr>
            <a:r>
              <a:rPr lang="en-US" sz="2000" dirty="0"/>
              <a:t>   Tom  3,2   2,1   1,2</a:t>
            </a:r>
          </a:p>
        </p:txBody>
      </p:sp>
      <mc:AlternateContent xmlns:mc="http://schemas.openxmlformats.org/markup-compatibility/2006" xmlns:a14="http://schemas.microsoft.com/office/drawing/2010/main">
        <mc:Choice Requires="a14">
          <p:sp>
            <p:nvSpPr>
              <p:cNvPr id="514052" name="Text Box 4"/>
              <p:cNvSpPr txBox="1">
                <a:spLocks noChangeArrowheads="1"/>
              </p:cNvSpPr>
              <p:nvPr/>
            </p:nvSpPr>
            <p:spPr bwMode="auto">
              <a:xfrm>
                <a:off x="4438228" y="4252643"/>
                <a:ext cx="5486400" cy="1323439"/>
              </a:xfrm>
              <a:prstGeom prst="rect">
                <a:avLst/>
              </a:prstGeom>
              <a:noFill/>
              <a:ln w="12700">
                <a:noFill/>
                <a:miter lim="800000"/>
                <a:headEnd type="none" w="sm" len="sm"/>
                <a:tailEnd type="none" w="sm" len="sm"/>
              </a:ln>
              <a:effectLst/>
            </p:spPr>
            <p:txBody>
              <a:bodyPr>
                <a:spAutoFit/>
              </a:bodyPr>
              <a:lstStyle/>
              <a:p>
                <a:pPr algn="l">
                  <a:spcBef>
                    <a:spcPct val="50000"/>
                  </a:spcBef>
                  <a:defRPr/>
                </a:pPr>
                <a14:m>
                  <m:oMath xmlns:m="http://schemas.openxmlformats.org/officeDocument/2006/math">
                    <m:sSub>
                      <m:sSubPr>
                        <m:ctrlPr>
                          <a:rPr lang="en-US" sz="2000" i="1" smtClean="0">
                            <a:solidFill>
                              <a:schemeClr val="tx1"/>
                            </a:solidFill>
                            <a:latin typeface="Cambria Math" panose="02040503050406030204" pitchFamily="18" charset="0"/>
                          </a:rPr>
                        </m:ctrlPr>
                      </m:sSubPr>
                      <m:e>
                        <m:r>
                          <a:rPr lang="en-US" sz="2000" i="1">
                            <a:solidFill>
                              <a:schemeClr val="tx1"/>
                            </a:solidFill>
                            <a:latin typeface="Cambria Math" panose="02040503050406030204" pitchFamily="18" charset="0"/>
                          </a:rPr>
                          <m:t>𝑀</m:t>
                        </m:r>
                      </m:e>
                      <m:sub>
                        <m:r>
                          <a:rPr lang="en-US" sz="2000" i="1">
                            <a:solidFill>
                              <a:schemeClr val="tx1"/>
                            </a:solidFill>
                            <a:latin typeface="Cambria Math" panose="02040503050406030204" pitchFamily="18" charset="0"/>
                          </a:rPr>
                          <m:t>1</m:t>
                        </m:r>
                      </m:sub>
                    </m:sSub>
                    <m:r>
                      <a:rPr lang="en-US" sz="2000" i="1">
                        <a:solidFill>
                          <a:schemeClr val="tx1"/>
                        </a:solidFill>
                        <a:latin typeface="Cambria Math" panose="02040503050406030204" pitchFamily="18" charset="0"/>
                      </a:rPr>
                      <m:t>=</m:t>
                    </m:r>
                  </m:oMath>
                </a14:m>
                <a:r>
                  <a:rPr lang="en-US" sz="2000" b="1" dirty="0">
                    <a:solidFill>
                      <a:schemeClr val="tx1"/>
                    </a:solidFill>
                    <a:effectLst>
                      <a:outerShdw blurRad="38100" dist="38100" dir="2700000" algn="tl">
                        <a:srgbClr val="000000"/>
                      </a:outerShdw>
                    </a:effectLst>
                  </a:rPr>
                  <a:t> {(Bob, Ann)  (Jim, Lea)  (Tom, Sue)} </a:t>
                </a:r>
              </a:p>
              <a:p>
                <a:pPr algn="l">
                  <a:spcBef>
                    <a:spcPct val="50000"/>
                  </a:spcBef>
                  <a:defRPr/>
                </a:pPr>
                <a:r>
                  <a:rPr lang="en-US" sz="2000" b="1" dirty="0">
                    <a:solidFill>
                      <a:schemeClr val="tx1"/>
                    </a:solidFill>
                    <a:effectLst>
                      <a:outerShdw blurRad="38100" dist="38100" dir="2700000" algn="tl">
                        <a:srgbClr val="000000"/>
                      </a:outerShdw>
                    </a:effectLst>
                  </a:rPr>
                  <a:t>is unstable</a:t>
                </a:r>
              </a:p>
              <a:p>
                <a:pPr algn="l">
                  <a:spcBef>
                    <a:spcPct val="50000"/>
                  </a:spcBef>
                  <a:defRPr/>
                </a:pPr>
                <a:r>
                  <a:rPr lang="en-US" sz="2000" b="1" dirty="0">
                    <a:effectLst>
                      <a:outerShdw blurRad="38100" dist="38100" dir="2700000" algn="tl">
                        <a:srgbClr val="000000"/>
                      </a:outerShdw>
                    </a:effectLst>
                  </a:rPr>
                  <a:t>Because there is a blocking pair (Bob, Lea).</a:t>
                </a:r>
              </a:p>
            </p:txBody>
          </p:sp>
        </mc:Choice>
        <mc:Fallback xmlns="">
          <p:sp>
            <p:nvSpPr>
              <p:cNvPr id="514052" name="Text Box 4"/>
              <p:cNvSpPr txBox="1">
                <a:spLocks noRot="1" noChangeAspect="1" noMove="1" noResize="1" noEditPoints="1" noAdjustHandles="1" noChangeArrowheads="1" noChangeShapeType="1" noTextEdit="1"/>
              </p:cNvSpPr>
              <p:nvPr/>
            </p:nvSpPr>
            <p:spPr bwMode="auto">
              <a:xfrm>
                <a:off x="4438228" y="4252643"/>
                <a:ext cx="5486400" cy="1323439"/>
              </a:xfrm>
              <a:prstGeom prst="rect">
                <a:avLst/>
              </a:prstGeom>
              <a:blipFill>
                <a:blip r:embed="rId4"/>
                <a:stretch>
                  <a:fillRect l="-1222" t="-2765" r="-1000" b="-9677"/>
                </a:stretch>
              </a:blipFill>
              <a:ln w="12700">
                <a:noFill/>
                <a:miter lim="800000"/>
                <a:headEnd type="none" w="sm" len="sm"/>
                <a:tailEnd type="none" w="sm" len="sm"/>
              </a:ln>
              <a:effectLst/>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514054" name="Text Box 6"/>
              <p:cNvSpPr txBox="1">
                <a:spLocks noChangeArrowheads="1"/>
              </p:cNvSpPr>
              <p:nvPr/>
            </p:nvSpPr>
            <p:spPr bwMode="auto">
              <a:xfrm>
                <a:off x="4411234" y="5634798"/>
                <a:ext cx="5105400" cy="861774"/>
              </a:xfrm>
              <a:prstGeom prst="rect">
                <a:avLst/>
              </a:prstGeom>
              <a:noFill/>
              <a:ln w="12700">
                <a:noFill/>
                <a:miter lim="800000"/>
                <a:headEnd type="none" w="sm" len="sm"/>
                <a:tailEnd type="none" w="sm" len="sm"/>
              </a:ln>
              <a:effectLst/>
            </p:spPr>
            <p:txBody>
              <a:bodyPr>
                <a:spAutoFit/>
              </a:bodyPr>
              <a:lstStyle/>
              <a:p>
                <a:pPr algn="l">
                  <a:spcBef>
                    <a:spcPct val="50000"/>
                  </a:spcBef>
                  <a:defRPr/>
                </a:pPr>
                <a14:m>
                  <m:oMath xmlns:m="http://schemas.openxmlformats.org/officeDocument/2006/math">
                    <m:sSub>
                      <m:sSubPr>
                        <m:ctrlPr>
                          <a:rPr lang="en-US" sz="2000" i="1" smtClean="0">
                            <a:solidFill>
                              <a:schemeClr val="tx1"/>
                            </a:solidFill>
                            <a:latin typeface="Cambria Math" panose="02040503050406030204" pitchFamily="18" charset="0"/>
                          </a:rPr>
                        </m:ctrlPr>
                      </m:sSubPr>
                      <m:e>
                        <m:r>
                          <a:rPr lang="en-US" sz="2000" i="1">
                            <a:solidFill>
                              <a:schemeClr val="tx1"/>
                            </a:solidFill>
                            <a:latin typeface="Cambria Math" panose="02040503050406030204" pitchFamily="18" charset="0"/>
                          </a:rPr>
                          <m:t>𝑀</m:t>
                        </m:r>
                      </m:e>
                      <m:sub>
                        <m:r>
                          <a:rPr lang="en-US" sz="2000" i="1">
                            <a:solidFill>
                              <a:schemeClr val="tx1"/>
                            </a:solidFill>
                            <a:latin typeface="Cambria Math" panose="02040503050406030204" pitchFamily="18" charset="0"/>
                          </a:rPr>
                          <m:t>2</m:t>
                        </m:r>
                      </m:sub>
                    </m:sSub>
                    <m:r>
                      <a:rPr lang="en-US" sz="2000" i="1">
                        <a:solidFill>
                          <a:schemeClr val="tx1"/>
                        </a:solidFill>
                        <a:latin typeface="Cambria Math" panose="02040503050406030204" pitchFamily="18" charset="0"/>
                      </a:rPr>
                      <m:t>=</m:t>
                    </m:r>
                  </m:oMath>
                </a14:m>
                <a:r>
                  <a:rPr lang="en-US" sz="2000" b="1" dirty="0">
                    <a:solidFill>
                      <a:schemeClr val="tx1"/>
                    </a:solidFill>
                    <a:effectLst>
                      <a:outerShdw blurRad="38100" dist="38100" dir="2700000" algn="tl">
                        <a:srgbClr val="000000"/>
                      </a:outerShdw>
                    </a:effectLst>
                  </a:rPr>
                  <a:t>{(Bob, Ann)  (Jim, Sue)  (Tom, Lea)} </a:t>
                </a:r>
              </a:p>
              <a:p>
                <a:pPr algn="l">
                  <a:spcBef>
                    <a:spcPct val="50000"/>
                  </a:spcBef>
                  <a:defRPr/>
                </a:pPr>
                <a:r>
                  <a:rPr lang="en-US" sz="2000" b="1" dirty="0">
                    <a:solidFill>
                      <a:schemeClr val="tx1"/>
                    </a:solidFill>
                    <a:effectLst>
                      <a:outerShdw blurRad="38100" dist="38100" dir="2700000" algn="tl">
                        <a:srgbClr val="000000"/>
                      </a:outerShdw>
                    </a:effectLst>
                  </a:rPr>
                  <a:t>is stable.</a:t>
                </a:r>
              </a:p>
            </p:txBody>
          </p:sp>
        </mc:Choice>
        <mc:Fallback xmlns="">
          <p:sp>
            <p:nvSpPr>
              <p:cNvPr id="514054" name="Text Box 6"/>
              <p:cNvSpPr txBox="1">
                <a:spLocks noRot="1" noChangeAspect="1" noMove="1" noResize="1" noEditPoints="1" noAdjustHandles="1" noChangeArrowheads="1" noChangeShapeType="1" noTextEdit="1"/>
              </p:cNvSpPr>
              <p:nvPr/>
            </p:nvSpPr>
            <p:spPr bwMode="auto">
              <a:xfrm>
                <a:off x="4411234" y="5634798"/>
                <a:ext cx="5105400" cy="861774"/>
              </a:xfrm>
              <a:prstGeom prst="rect">
                <a:avLst/>
              </a:prstGeom>
              <a:blipFill>
                <a:blip r:embed="rId5"/>
                <a:stretch>
                  <a:fillRect l="-1434" t="-3521" r="-1195" b="-15493"/>
                </a:stretch>
              </a:blipFill>
              <a:ln w="12700">
                <a:noFill/>
                <a:miter lim="800000"/>
                <a:headEnd type="none" w="sm" len="sm"/>
                <a:tailEnd type="none" w="sm" len="sm"/>
              </a:ln>
              <a:effectLst/>
            </p:spPr>
            <p:txBody>
              <a:bodyPr/>
              <a:lstStyle/>
              <a:p>
                <a:r>
                  <a:rPr lang="en-CA">
                    <a:noFill/>
                  </a:rPr>
                  <a:t> </a:t>
                </a:r>
              </a:p>
            </p:txBody>
          </p:sp>
        </mc:Fallback>
      </mc:AlternateContent>
      <p:sp>
        <p:nvSpPr>
          <p:cNvPr id="2" name="Rectangle: Rounded Corners 1">
            <a:extLst>
              <a:ext uri="{FF2B5EF4-FFF2-40B4-BE49-F238E27FC236}">
                <a16:creationId xmlns:a16="http://schemas.microsoft.com/office/drawing/2014/main" id="{C503405E-0AB8-4893-A4A9-12C27111CD82}"/>
              </a:ext>
            </a:extLst>
          </p:cNvPr>
          <p:cNvSpPr/>
          <p:nvPr/>
        </p:nvSpPr>
        <p:spPr>
          <a:xfrm>
            <a:off x="4294212" y="4149080"/>
            <a:ext cx="5976664" cy="2520543"/>
          </a:xfrm>
          <a:prstGeom prst="roundRect">
            <a:avLst/>
          </a:prstGeom>
          <a:noFill/>
          <a:ln w="28575">
            <a:solidFill>
              <a:srgbClr val="FFC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pic>
        <p:nvPicPr>
          <p:cNvPr id="4" name="Audio 3">
            <a:hlinkClick r:id="" action="ppaction://media"/>
            <a:extLst>
              <a:ext uri="{FF2B5EF4-FFF2-40B4-BE49-F238E27FC236}">
                <a16:creationId xmlns:a16="http://schemas.microsoft.com/office/drawing/2014/main" id="{7C5E9E2F-A1AF-0A4E-819F-F21A35B45F0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955397662"/>
      </p:ext>
    </p:extLst>
  </p:cSld>
  <p:clrMapOvr>
    <a:masterClrMapping/>
  </p:clrMapOvr>
  <mc:AlternateContent xmlns:mc="http://schemas.openxmlformats.org/markup-compatibility/2006">
    <mc:Choice xmlns:p14="http://schemas.microsoft.com/office/powerpoint/2010/main" Requires="p14">
      <p:transition spd="med" p14:dur="700" advTm="42016">
        <p:fade/>
      </p:transition>
    </mc:Choice>
    <mc:Fallback>
      <p:transition spd="med" advTm="420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074" name="Rectangle 2"/>
          <p:cNvSpPr>
            <a:spLocks noGrp="1" noChangeArrowheads="1"/>
          </p:cNvSpPr>
          <p:nvPr>
            <p:ph type="title"/>
          </p:nvPr>
        </p:nvSpPr>
        <p:spPr>
          <a:xfrm>
            <a:off x="693812" y="181243"/>
            <a:ext cx="9579024" cy="685800"/>
          </a:xfrm>
        </p:spPr>
        <p:txBody>
          <a:bodyPr>
            <a:noAutofit/>
          </a:bodyPr>
          <a:lstStyle/>
          <a:p>
            <a:pPr>
              <a:defRPr/>
            </a:pPr>
            <a:r>
              <a:rPr lang="en-US" dirty="0"/>
              <a:t>Stable Marriage Algorithm (Gale-Shapley)</a:t>
            </a:r>
          </a:p>
        </p:txBody>
      </p:sp>
      <p:sp>
        <p:nvSpPr>
          <p:cNvPr id="515075" name="Rectangle 3"/>
          <p:cNvSpPr>
            <a:spLocks noGrp="1" noChangeArrowheads="1"/>
          </p:cNvSpPr>
          <p:nvPr>
            <p:ph type="body" idx="1"/>
          </p:nvPr>
        </p:nvSpPr>
        <p:spPr>
          <a:xfrm>
            <a:off x="765820" y="1050942"/>
            <a:ext cx="10657184" cy="5210175"/>
          </a:xfrm>
        </p:spPr>
        <p:txBody>
          <a:bodyPr>
            <a:normAutofit fontScale="92500" lnSpcReduction="10000"/>
          </a:bodyPr>
          <a:lstStyle/>
          <a:p>
            <a:pPr marL="1089025" indent="-1089025">
              <a:buNone/>
              <a:defRPr/>
            </a:pPr>
            <a:r>
              <a:rPr lang="en-US" dirty="0"/>
              <a:t>Step 0   Start with all the men and women being free</a:t>
            </a:r>
          </a:p>
          <a:p>
            <a:pPr marL="1089025" indent="-1089025">
              <a:buNone/>
              <a:defRPr/>
            </a:pPr>
            <a:r>
              <a:rPr lang="en-US" dirty="0"/>
              <a:t>Step 1   While there are free men, arbitrarily select one of them and do the following:</a:t>
            </a:r>
          </a:p>
          <a:p>
            <a:pPr marL="1089025" indent="-1089025">
              <a:lnSpc>
                <a:spcPct val="110000"/>
              </a:lnSpc>
              <a:buNone/>
              <a:defRPr/>
            </a:pPr>
            <a:br>
              <a:rPr lang="en-US" dirty="0"/>
            </a:br>
            <a:r>
              <a:rPr lang="en-US" sz="2200" i="1" dirty="0"/>
              <a:t>Proposal  </a:t>
            </a:r>
            <a:r>
              <a:rPr lang="en-US" sz="2200" dirty="0"/>
              <a:t>The selected free man </a:t>
            </a:r>
            <a:r>
              <a:rPr lang="en-US" sz="2200" i="1" dirty="0"/>
              <a:t>m </a:t>
            </a:r>
            <a:r>
              <a:rPr lang="en-US" sz="2200" dirty="0"/>
              <a:t>proposes to </a:t>
            </a:r>
            <a:r>
              <a:rPr lang="en-US" sz="2200" i="1" dirty="0"/>
              <a:t>w</a:t>
            </a:r>
            <a:r>
              <a:rPr lang="en-US" sz="2200" dirty="0"/>
              <a:t>, the next woman on his preference list</a:t>
            </a:r>
          </a:p>
          <a:p>
            <a:pPr marL="1089025" indent="-1089025">
              <a:buNone/>
              <a:defRPr/>
            </a:pPr>
            <a:r>
              <a:rPr lang="en-US" sz="2200" dirty="0"/>
              <a:t>                </a:t>
            </a:r>
            <a:r>
              <a:rPr lang="en-US" sz="2200" i="1" dirty="0"/>
              <a:t>Response</a:t>
            </a:r>
            <a:r>
              <a:rPr lang="en-US" sz="2200" dirty="0"/>
              <a:t>  </a:t>
            </a:r>
          </a:p>
          <a:p>
            <a:pPr marL="1089025" indent="-1089025">
              <a:buNone/>
              <a:defRPr/>
            </a:pPr>
            <a:r>
              <a:rPr lang="en-US" dirty="0"/>
              <a:t>              -- </a:t>
            </a:r>
            <a:r>
              <a:rPr lang="en-US" sz="2200" dirty="0"/>
              <a:t>If </a:t>
            </a:r>
            <a:r>
              <a:rPr lang="en-US" sz="2200" i="1" dirty="0"/>
              <a:t>w </a:t>
            </a:r>
            <a:r>
              <a:rPr lang="en-US" sz="2200" dirty="0"/>
              <a:t>is free, she accepts the proposal unconditionally to be matched with </a:t>
            </a:r>
            <a:r>
              <a:rPr lang="en-US" sz="2200" i="1" dirty="0"/>
              <a:t>m</a:t>
            </a:r>
            <a:r>
              <a:rPr lang="en-US" sz="2200" dirty="0"/>
              <a:t>.  </a:t>
            </a:r>
          </a:p>
          <a:p>
            <a:pPr marL="1089025" indent="-1089025">
              <a:buNone/>
              <a:defRPr/>
            </a:pPr>
            <a:r>
              <a:rPr lang="en-US" sz="2200" dirty="0"/>
              <a:t>                -- If she is not free, she compares </a:t>
            </a:r>
            <a:r>
              <a:rPr lang="en-US" sz="2200" i="1" dirty="0"/>
              <a:t>m </a:t>
            </a:r>
            <a:r>
              <a:rPr lang="en-US" sz="2200" dirty="0"/>
              <a:t>with her current mate.  </a:t>
            </a:r>
          </a:p>
          <a:p>
            <a:pPr marL="1089025" indent="-1089025">
              <a:buNone/>
              <a:defRPr/>
            </a:pPr>
            <a:r>
              <a:rPr lang="en-US" sz="2200" dirty="0"/>
              <a:t>                  --- If she prefers </a:t>
            </a:r>
            <a:r>
              <a:rPr lang="en-US" sz="2200" i="1" dirty="0"/>
              <a:t>m </a:t>
            </a:r>
            <a:r>
              <a:rPr lang="en-US" sz="2200" dirty="0"/>
              <a:t>to him, she accepts </a:t>
            </a:r>
            <a:r>
              <a:rPr lang="en-US" sz="2200" i="1" dirty="0"/>
              <a:t>m</a:t>
            </a:r>
            <a:r>
              <a:rPr lang="en-US" sz="2200" dirty="0"/>
              <a:t>’s proposal, making her former mate free; </a:t>
            </a:r>
          </a:p>
          <a:p>
            <a:pPr marL="1089025" indent="-1089025">
              <a:buNone/>
              <a:defRPr/>
            </a:pPr>
            <a:r>
              <a:rPr lang="en-US" sz="2200" dirty="0"/>
              <a:t>                  --- otherwise, she simply rejects </a:t>
            </a:r>
            <a:r>
              <a:rPr lang="en-US" sz="2200" i="1" dirty="0"/>
              <a:t>m</a:t>
            </a:r>
            <a:r>
              <a:rPr lang="en-US" sz="2200" dirty="0"/>
              <a:t>’s proposal, leaving </a:t>
            </a:r>
            <a:r>
              <a:rPr lang="en-US" sz="2200" i="1" dirty="0"/>
              <a:t>m </a:t>
            </a:r>
            <a:r>
              <a:rPr lang="en-US" sz="2200" dirty="0"/>
              <a:t>free.</a:t>
            </a:r>
          </a:p>
          <a:p>
            <a:pPr marL="1089025" indent="-1089025">
              <a:buNone/>
              <a:defRPr/>
            </a:pPr>
            <a:r>
              <a:rPr lang="en-US" dirty="0"/>
              <a:t>Step 2   Return the set of </a:t>
            </a:r>
            <a:r>
              <a:rPr lang="en-US" i="1" dirty="0"/>
              <a:t>n </a:t>
            </a:r>
            <a:r>
              <a:rPr lang="en-US" dirty="0"/>
              <a:t>matched pairs</a:t>
            </a:r>
          </a:p>
          <a:p>
            <a:pPr marL="1089025" indent="-1089025">
              <a:buNone/>
              <a:defRPr/>
            </a:pPr>
            <a:endParaRPr lang="en-US" sz="2000" dirty="0"/>
          </a:p>
        </p:txBody>
      </p:sp>
      <p:pic>
        <p:nvPicPr>
          <p:cNvPr id="5" name="Audio 4">
            <a:hlinkClick r:id="" action="ppaction://media"/>
            <a:extLst>
              <a:ext uri="{FF2B5EF4-FFF2-40B4-BE49-F238E27FC236}">
                <a16:creationId xmlns:a16="http://schemas.microsoft.com/office/drawing/2014/main" id="{218EDE91-2976-014A-AE14-1E10B41E0AB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854334655"/>
      </p:ext>
    </p:extLst>
  </p:cSld>
  <p:clrMapOvr>
    <a:masterClrMapping/>
  </p:clrMapOvr>
  <mc:AlternateContent xmlns:mc="http://schemas.openxmlformats.org/markup-compatibility/2006">
    <mc:Choice xmlns:p14="http://schemas.microsoft.com/office/powerpoint/2010/main" Requires="p14">
      <p:transition spd="med" p14:dur="700" advTm="39850">
        <p:fade/>
      </p:transition>
    </mc:Choice>
    <mc:Fallback>
      <p:transition spd="med" advTm="398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867" name="Rectangle 3"/>
          <p:cNvSpPr>
            <a:spLocks noGrp="1" noChangeArrowheads="1"/>
          </p:cNvSpPr>
          <p:nvPr>
            <p:ph type="title"/>
          </p:nvPr>
        </p:nvSpPr>
        <p:spPr>
          <a:xfrm>
            <a:off x="693812" y="8562"/>
            <a:ext cx="9144001" cy="843880"/>
          </a:xfrm>
        </p:spPr>
        <p:txBody>
          <a:bodyPr/>
          <a:lstStyle/>
          <a:p>
            <a:pPr>
              <a:defRPr/>
            </a:pPr>
            <a:r>
              <a:rPr lang="en-US" dirty="0"/>
              <a:t>Important Examples</a:t>
            </a:r>
          </a:p>
        </p:txBody>
      </p:sp>
      <p:sp>
        <p:nvSpPr>
          <p:cNvPr id="420868" name="Rectangle 4"/>
          <p:cNvSpPr>
            <a:spLocks noGrp="1" noChangeArrowheads="1"/>
          </p:cNvSpPr>
          <p:nvPr>
            <p:ph type="body" idx="1"/>
          </p:nvPr>
        </p:nvSpPr>
        <p:spPr>
          <a:xfrm>
            <a:off x="1485900" y="1340768"/>
            <a:ext cx="8686800" cy="3501751"/>
          </a:xfrm>
        </p:spPr>
        <p:txBody>
          <a:bodyPr/>
          <a:lstStyle/>
          <a:p>
            <a:pPr marL="0" indent="0">
              <a:buNone/>
              <a:defRPr/>
            </a:pPr>
            <a:br>
              <a:rPr lang="en-US" dirty="0"/>
            </a:br>
            <a:endParaRPr lang="en-US" dirty="0"/>
          </a:p>
          <a:p>
            <a:pPr>
              <a:buFont typeface="Monotype Sorts" pitchFamily="2" charset="2"/>
              <a:buChar char="b"/>
              <a:defRPr/>
            </a:pPr>
            <a:r>
              <a:rPr lang="en-US" dirty="0"/>
              <a:t>Ford-Fulkerson algorithm for maximum flow problem</a:t>
            </a:r>
            <a:br>
              <a:rPr lang="en-US" dirty="0"/>
            </a:br>
            <a:br>
              <a:rPr lang="en-US" dirty="0"/>
            </a:br>
            <a:endParaRPr lang="en-US" dirty="0"/>
          </a:p>
          <a:p>
            <a:pPr>
              <a:buFont typeface="Monotype Sorts" pitchFamily="2" charset="2"/>
              <a:buChar char="b"/>
              <a:defRPr/>
            </a:pPr>
            <a:r>
              <a:rPr lang="en-US" dirty="0"/>
              <a:t>Gale-Shapley algorithm for the stable marriage problem</a:t>
            </a:r>
            <a:br>
              <a:rPr lang="en-US" dirty="0"/>
            </a:br>
            <a:endParaRPr lang="en-US" dirty="0"/>
          </a:p>
          <a:p>
            <a:pPr>
              <a:buFont typeface="Monotype Sorts" pitchFamily="2" charset="2"/>
              <a:buChar char="b"/>
              <a:defRPr/>
            </a:pPr>
            <a:endParaRPr lang="en-US" dirty="0"/>
          </a:p>
        </p:txBody>
      </p:sp>
      <p:pic>
        <p:nvPicPr>
          <p:cNvPr id="3" name="Audio 2">
            <a:hlinkClick r:id="" action="ppaction://media"/>
            <a:extLst>
              <a:ext uri="{FF2B5EF4-FFF2-40B4-BE49-F238E27FC236}">
                <a16:creationId xmlns:a16="http://schemas.microsoft.com/office/drawing/2014/main" id="{EEA95B47-5BCC-1C47-A586-8B66593E9B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16806">
        <p:fade/>
      </p:transition>
    </mc:Choice>
    <mc:Fallback xmlns="">
      <p:transition spd="med" advTm="168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098" name="Rectangle 2"/>
          <p:cNvSpPr>
            <a:spLocks noGrp="1" noChangeArrowheads="1"/>
          </p:cNvSpPr>
          <p:nvPr>
            <p:ph type="title"/>
          </p:nvPr>
        </p:nvSpPr>
        <p:spPr>
          <a:xfrm>
            <a:off x="693812" y="163158"/>
            <a:ext cx="10115032" cy="685800"/>
          </a:xfrm>
        </p:spPr>
        <p:txBody>
          <a:bodyPr/>
          <a:lstStyle/>
          <a:p>
            <a:pPr>
              <a:defRPr/>
            </a:pPr>
            <a:r>
              <a:rPr lang="en-US" dirty="0"/>
              <a:t>Example</a:t>
            </a:r>
          </a:p>
        </p:txBody>
      </p:sp>
      <p:sp>
        <p:nvSpPr>
          <p:cNvPr id="516100" name="Text Box 4"/>
          <p:cNvSpPr txBox="1">
            <a:spLocks noChangeArrowheads="1"/>
          </p:cNvSpPr>
          <p:nvPr/>
        </p:nvSpPr>
        <p:spPr bwMode="auto">
          <a:xfrm>
            <a:off x="2284412" y="2057401"/>
            <a:ext cx="2057400" cy="701675"/>
          </a:xfrm>
          <a:prstGeom prst="rect">
            <a:avLst/>
          </a:prstGeom>
          <a:noFill/>
          <a:ln w="12700">
            <a:noFill/>
            <a:miter lim="800000"/>
            <a:headEnd type="none" w="sm" len="sm"/>
            <a:tailEnd type="none" w="sm" len="sm"/>
          </a:ln>
          <a:effectLst/>
        </p:spPr>
        <p:txBody>
          <a:bodyPr>
            <a:spAutoFit/>
          </a:bodyPr>
          <a:lstStyle/>
          <a:p>
            <a:pPr algn="l">
              <a:spcBef>
                <a:spcPct val="50000"/>
              </a:spcBef>
              <a:defRPr/>
            </a:pPr>
            <a:r>
              <a:rPr lang="en-US" sz="2000" b="1">
                <a:solidFill>
                  <a:schemeClr val="hlink"/>
                </a:solidFill>
                <a:effectLst>
                  <a:outerShdw blurRad="38100" dist="38100" dir="2700000" algn="tl">
                    <a:srgbClr val="000000"/>
                  </a:outerShdw>
                </a:effectLst>
              </a:rPr>
              <a:t>Free men:</a:t>
            </a:r>
            <a:br>
              <a:rPr lang="en-US" sz="2000" b="1">
                <a:solidFill>
                  <a:schemeClr val="hlink"/>
                </a:solidFill>
                <a:effectLst>
                  <a:outerShdw blurRad="38100" dist="38100" dir="2700000" algn="tl">
                    <a:srgbClr val="000000"/>
                  </a:outerShdw>
                </a:effectLst>
              </a:rPr>
            </a:br>
            <a:r>
              <a:rPr lang="en-US" sz="2000" b="1">
                <a:solidFill>
                  <a:schemeClr val="hlink"/>
                </a:solidFill>
                <a:effectLst>
                  <a:outerShdw blurRad="38100" dist="38100" dir="2700000" algn="tl">
                    <a:srgbClr val="000000"/>
                  </a:outerShdw>
                </a:effectLst>
              </a:rPr>
              <a:t>Bob, Jim, Tom</a:t>
            </a:r>
          </a:p>
        </p:txBody>
      </p:sp>
      <p:graphicFrame>
        <p:nvGraphicFramePr>
          <p:cNvPr id="516131" name="Group 35"/>
          <p:cNvGraphicFramePr>
            <a:graphicFrameLocks noGrp="1"/>
          </p:cNvGraphicFramePr>
          <p:nvPr>
            <p:ph idx="1"/>
          </p:nvPr>
        </p:nvGraphicFramePr>
        <p:xfrm>
          <a:off x="4418012" y="1295400"/>
          <a:ext cx="2971800" cy="2057400"/>
        </p:xfrm>
        <a:graphic>
          <a:graphicData uri="http://schemas.openxmlformats.org/drawingml/2006/table">
            <a:tbl>
              <a:tblPr/>
              <a:tblGrid>
                <a:gridCol w="696913">
                  <a:extLst>
                    <a:ext uri="{9D8B030D-6E8A-4147-A177-3AD203B41FA5}">
                      <a16:colId xmlns:a16="http://schemas.microsoft.com/office/drawing/2014/main" val="20000"/>
                    </a:ext>
                  </a:extLst>
                </a:gridCol>
                <a:gridCol w="758825">
                  <a:extLst>
                    <a:ext uri="{9D8B030D-6E8A-4147-A177-3AD203B41FA5}">
                      <a16:colId xmlns:a16="http://schemas.microsoft.com/office/drawing/2014/main" val="20001"/>
                    </a:ext>
                  </a:extLst>
                </a:gridCol>
                <a:gridCol w="757237">
                  <a:extLst>
                    <a:ext uri="{9D8B030D-6E8A-4147-A177-3AD203B41FA5}">
                      <a16:colId xmlns:a16="http://schemas.microsoft.com/office/drawing/2014/main" val="20002"/>
                    </a:ext>
                  </a:extLst>
                </a:gridCol>
                <a:gridCol w="758825">
                  <a:extLst>
                    <a:ext uri="{9D8B030D-6E8A-4147-A177-3AD203B41FA5}">
                      <a16:colId xmlns:a16="http://schemas.microsoft.com/office/drawing/2014/main" val="20003"/>
                    </a:ext>
                  </a:extLst>
                </a:gridCol>
              </a:tblGrid>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endPar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endParaRP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Ann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Lea</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Sue</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Bob</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3,3</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Jim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Tom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bl>
          </a:graphicData>
        </a:graphic>
      </p:graphicFrame>
      <p:sp>
        <p:nvSpPr>
          <p:cNvPr id="516132" name="Text Box 36"/>
          <p:cNvSpPr txBox="1">
            <a:spLocks noChangeArrowheads="1"/>
          </p:cNvSpPr>
          <p:nvPr/>
        </p:nvSpPr>
        <p:spPr bwMode="auto">
          <a:xfrm>
            <a:off x="7847012" y="1981201"/>
            <a:ext cx="2855912" cy="707886"/>
          </a:xfrm>
          <a:prstGeom prst="rect">
            <a:avLst/>
          </a:prstGeom>
          <a:noFill/>
          <a:ln w="12700">
            <a:noFill/>
            <a:miter lim="800000"/>
            <a:headEnd type="none" w="sm" len="sm"/>
            <a:tailEnd type="none" w="sm" len="sm"/>
          </a:ln>
          <a:effectLst/>
        </p:spPr>
        <p:txBody>
          <a:bodyPr wrap="square">
            <a:spAutoFit/>
          </a:bodyPr>
          <a:lstStyle/>
          <a:p>
            <a:pPr algn="l">
              <a:spcBef>
                <a:spcPct val="50000"/>
              </a:spcBef>
              <a:defRPr/>
            </a:pPr>
            <a:r>
              <a:rPr lang="en-US" sz="2000" b="1" dirty="0">
                <a:solidFill>
                  <a:schemeClr val="hlink"/>
                </a:solidFill>
                <a:effectLst>
                  <a:outerShdw blurRad="38100" dist="38100" dir="2700000" algn="tl">
                    <a:srgbClr val="000000"/>
                  </a:outerShdw>
                </a:effectLst>
              </a:rPr>
              <a:t>Bob proposes to Lea,</a:t>
            </a:r>
            <a:br>
              <a:rPr lang="en-US" sz="2000" b="1" dirty="0">
                <a:solidFill>
                  <a:schemeClr val="hlink"/>
                </a:solidFill>
                <a:effectLst>
                  <a:outerShdw blurRad="38100" dist="38100" dir="2700000" algn="tl">
                    <a:srgbClr val="000000"/>
                  </a:outerShdw>
                </a:effectLst>
              </a:rPr>
            </a:br>
            <a:r>
              <a:rPr lang="en-US" sz="2000" b="1" dirty="0">
                <a:solidFill>
                  <a:schemeClr val="hlink"/>
                </a:solidFill>
                <a:effectLst>
                  <a:outerShdw blurRad="38100" dist="38100" dir="2700000" algn="tl">
                    <a:srgbClr val="000000"/>
                  </a:outerShdw>
                </a:effectLst>
              </a:rPr>
              <a:t>Lea accepts</a:t>
            </a:r>
          </a:p>
        </p:txBody>
      </p:sp>
      <p:sp>
        <p:nvSpPr>
          <p:cNvPr id="86048" name="Rectangle 37"/>
          <p:cNvSpPr>
            <a:spLocks noChangeArrowheads="1"/>
          </p:cNvSpPr>
          <p:nvPr/>
        </p:nvSpPr>
        <p:spPr bwMode="auto">
          <a:xfrm>
            <a:off x="6018212" y="1905000"/>
            <a:ext cx="457200" cy="304800"/>
          </a:xfrm>
          <a:prstGeom prst="rect">
            <a:avLst/>
          </a:prstGeom>
          <a:noFill/>
          <a:ln w="19050">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graphicFrame>
        <p:nvGraphicFramePr>
          <p:cNvPr id="516134" name="Group 38"/>
          <p:cNvGraphicFramePr>
            <a:graphicFrameLocks noGrp="1"/>
          </p:cNvGraphicFramePr>
          <p:nvPr/>
        </p:nvGraphicFramePr>
        <p:xfrm>
          <a:off x="4418012" y="3886200"/>
          <a:ext cx="2971800" cy="2057400"/>
        </p:xfrm>
        <a:graphic>
          <a:graphicData uri="http://schemas.openxmlformats.org/drawingml/2006/table">
            <a:tbl>
              <a:tblPr/>
              <a:tblGrid>
                <a:gridCol w="696913">
                  <a:extLst>
                    <a:ext uri="{9D8B030D-6E8A-4147-A177-3AD203B41FA5}">
                      <a16:colId xmlns:a16="http://schemas.microsoft.com/office/drawing/2014/main" val="20000"/>
                    </a:ext>
                  </a:extLst>
                </a:gridCol>
                <a:gridCol w="758825">
                  <a:extLst>
                    <a:ext uri="{9D8B030D-6E8A-4147-A177-3AD203B41FA5}">
                      <a16:colId xmlns:a16="http://schemas.microsoft.com/office/drawing/2014/main" val="20001"/>
                    </a:ext>
                  </a:extLst>
                </a:gridCol>
                <a:gridCol w="757237">
                  <a:extLst>
                    <a:ext uri="{9D8B030D-6E8A-4147-A177-3AD203B41FA5}">
                      <a16:colId xmlns:a16="http://schemas.microsoft.com/office/drawing/2014/main" val="20002"/>
                    </a:ext>
                  </a:extLst>
                </a:gridCol>
                <a:gridCol w="758825">
                  <a:extLst>
                    <a:ext uri="{9D8B030D-6E8A-4147-A177-3AD203B41FA5}">
                      <a16:colId xmlns:a16="http://schemas.microsoft.com/office/drawing/2014/main" val="20003"/>
                    </a:ext>
                  </a:extLst>
                </a:gridCol>
              </a:tblGrid>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endPar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endParaRP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Ann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Lea</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Sue</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Bob</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3,3</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Jim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sng" strike="noStrike" cap="none" normalizeH="0" baseline="0">
                          <a:ln>
                            <a:noFill/>
                          </a:ln>
                          <a:solidFill>
                            <a:srgbClr val="FFFF99"/>
                          </a:solidFill>
                          <a:effectLst>
                            <a:outerShdw blurRad="38100" dist="38100" dir="2700000" algn="tl">
                              <a:srgbClr val="000000"/>
                            </a:outerShdw>
                          </a:effectLst>
                          <a:latin typeface="Times New Roman" pitchFamily="18" charset="0"/>
                        </a:rPr>
                        <a:t>1,3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Tom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bl>
          </a:graphicData>
        </a:graphic>
      </p:graphicFrame>
      <p:sp>
        <p:nvSpPr>
          <p:cNvPr id="516161" name="Text Box 65"/>
          <p:cNvSpPr txBox="1">
            <a:spLocks noChangeArrowheads="1"/>
          </p:cNvSpPr>
          <p:nvPr/>
        </p:nvSpPr>
        <p:spPr bwMode="auto">
          <a:xfrm>
            <a:off x="7847012" y="4572001"/>
            <a:ext cx="2855912" cy="707886"/>
          </a:xfrm>
          <a:prstGeom prst="rect">
            <a:avLst/>
          </a:prstGeom>
          <a:noFill/>
          <a:ln w="12700">
            <a:noFill/>
            <a:miter lim="800000"/>
            <a:headEnd type="none" w="sm" len="sm"/>
            <a:tailEnd type="none" w="sm" len="sm"/>
          </a:ln>
          <a:effectLst/>
        </p:spPr>
        <p:txBody>
          <a:bodyPr wrap="square">
            <a:spAutoFit/>
          </a:bodyPr>
          <a:lstStyle/>
          <a:p>
            <a:pPr algn="l">
              <a:spcBef>
                <a:spcPct val="50000"/>
              </a:spcBef>
              <a:defRPr/>
            </a:pPr>
            <a:r>
              <a:rPr lang="en-US" sz="2000" b="1" dirty="0">
                <a:solidFill>
                  <a:schemeClr val="hlink"/>
                </a:solidFill>
                <a:effectLst>
                  <a:outerShdw blurRad="38100" dist="38100" dir="2700000" algn="tl">
                    <a:srgbClr val="000000"/>
                  </a:outerShdw>
                </a:effectLst>
              </a:rPr>
              <a:t>Jim proposed to Lea,</a:t>
            </a:r>
            <a:br>
              <a:rPr lang="en-US" sz="2000" b="1" dirty="0">
                <a:solidFill>
                  <a:schemeClr val="hlink"/>
                </a:solidFill>
                <a:effectLst>
                  <a:outerShdw blurRad="38100" dist="38100" dir="2700000" algn="tl">
                    <a:srgbClr val="000000"/>
                  </a:outerShdw>
                </a:effectLst>
              </a:rPr>
            </a:br>
            <a:r>
              <a:rPr lang="en-US" sz="2000" b="1" dirty="0">
                <a:solidFill>
                  <a:schemeClr val="hlink"/>
                </a:solidFill>
                <a:effectLst>
                  <a:outerShdw blurRad="38100" dist="38100" dir="2700000" algn="tl">
                    <a:srgbClr val="000000"/>
                  </a:outerShdw>
                </a:effectLst>
              </a:rPr>
              <a:t>Lea rejects</a:t>
            </a:r>
          </a:p>
        </p:txBody>
      </p:sp>
      <p:sp>
        <p:nvSpPr>
          <p:cNvPr id="86077" name="Rectangle 66"/>
          <p:cNvSpPr>
            <a:spLocks noChangeArrowheads="1"/>
          </p:cNvSpPr>
          <p:nvPr/>
        </p:nvSpPr>
        <p:spPr bwMode="auto">
          <a:xfrm>
            <a:off x="6018212" y="4495800"/>
            <a:ext cx="457200" cy="304800"/>
          </a:xfrm>
          <a:prstGeom prst="rect">
            <a:avLst/>
          </a:prstGeom>
          <a:noFill/>
          <a:ln w="19050">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6163" name="Text Box 67"/>
          <p:cNvSpPr txBox="1">
            <a:spLocks noChangeArrowheads="1"/>
          </p:cNvSpPr>
          <p:nvPr/>
        </p:nvSpPr>
        <p:spPr bwMode="auto">
          <a:xfrm>
            <a:off x="2284412" y="4572001"/>
            <a:ext cx="2057400" cy="701675"/>
          </a:xfrm>
          <a:prstGeom prst="rect">
            <a:avLst/>
          </a:prstGeom>
          <a:noFill/>
          <a:ln w="12700">
            <a:noFill/>
            <a:miter lim="800000"/>
            <a:headEnd type="none" w="sm" len="sm"/>
            <a:tailEnd type="none" w="sm" len="sm"/>
          </a:ln>
          <a:effectLst/>
        </p:spPr>
        <p:txBody>
          <a:bodyPr>
            <a:spAutoFit/>
          </a:bodyPr>
          <a:lstStyle/>
          <a:p>
            <a:pPr algn="l">
              <a:spcBef>
                <a:spcPct val="50000"/>
              </a:spcBef>
              <a:defRPr/>
            </a:pPr>
            <a:r>
              <a:rPr lang="en-US" sz="2000" b="1">
                <a:solidFill>
                  <a:schemeClr val="hlink"/>
                </a:solidFill>
                <a:effectLst>
                  <a:outerShdw blurRad="38100" dist="38100" dir="2700000" algn="tl">
                    <a:srgbClr val="000000"/>
                  </a:outerShdw>
                </a:effectLst>
              </a:rPr>
              <a:t>Free men:</a:t>
            </a:r>
            <a:br>
              <a:rPr lang="en-US" sz="2000" b="1">
                <a:solidFill>
                  <a:schemeClr val="hlink"/>
                </a:solidFill>
                <a:effectLst>
                  <a:outerShdw blurRad="38100" dist="38100" dir="2700000" algn="tl">
                    <a:srgbClr val="000000"/>
                  </a:outerShdw>
                </a:effectLst>
              </a:rPr>
            </a:br>
            <a:r>
              <a:rPr lang="en-US" sz="2000" b="1">
                <a:solidFill>
                  <a:schemeClr val="hlink"/>
                </a:solidFill>
                <a:effectLst>
                  <a:outerShdw blurRad="38100" dist="38100" dir="2700000" algn="tl">
                    <a:srgbClr val="000000"/>
                  </a:outerShdw>
                </a:effectLst>
              </a:rPr>
              <a:t>Jim, Tom</a:t>
            </a:r>
          </a:p>
        </p:txBody>
      </p:sp>
      <p:pic>
        <p:nvPicPr>
          <p:cNvPr id="2" name="Audio 1">
            <a:hlinkClick r:id="" action="ppaction://media"/>
            <a:extLst>
              <a:ext uri="{FF2B5EF4-FFF2-40B4-BE49-F238E27FC236}">
                <a16:creationId xmlns:a16="http://schemas.microsoft.com/office/drawing/2014/main" id="{B050DD4C-1576-624E-B9F0-CD8C52728F5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749023726"/>
      </p:ext>
    </p:extLst>
  </p:cSld>
  <p:clrMapOvr>
    <a:masterClrMapping/>
  </p:clrMapOvr>
  <mc:AlternateContent xmlns:mc="http://schemas.openxmlformats.org/markup-compatibility/2006">
    <mc:Choice xmlns:p14="http://schemas.microsoft.com/office/powerpoint/2010/main" Requires="p14">
      <p:transition spd="med" p14:dur="700" advTm="36565">
        <p:fade/>
      </p:transition>
    </mc:Choice>
    <mc:Fallback>
      <p:transition spd="med" advTm="365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Rectangle 2"/>
          <p:cNvSpPr>
            <a:spLocks noGrp="1" noChangeArrowheads="1"/>
          </p:cNvSpPr>
          <p:nvPr>
            <p:ph type="title"/>
          </p:nvPr>
        </p:nvSpPr>
        <p:spPr/>
        <p:txBody>
          <a:bodyPr/>
          <a:lstStyle/>
          <a:p>
            <a:pPr>
              <a:defRPr/>
            </a:pPr>
            <a:r>
              <a:rPr lang="en-US"/>
              <a:t>Example (cont.)</a:t>
            </a:r>
          </a:p>
        </p:txBody>
      </p:sp>
      <p:sp>
        <p:nvSpPr>
          <p:cNvPr id="518147" name="Text Box 3"/>
          <p:cNvSpPr txBox="1">
            <a:spLocks noChangeArrowheads="1"/>
          </p:cNvSpPr>
          <p:nvPr/>
        </p:nvSpPr>
        <p:spPr bwMode="auto">
          <a:xfrm>
            <a:off x="2284412" y="2057401"/>
            <a:ext cx="2057400" cy="701675"/>
          </a:xfrm>
          <a:prstGeom prst="rect">
            <a:avLst/>
          </a:prstGeom>
          <a:noFill/>
          <a:ln w="12700">
            <a:noFill/>
            <a:miter lim="800000"/>
            <a:headEnd type="none" w="sm" len="sm"/>
            <a:tailEnd type="none" w="sm" len="sm"/>
          </a:ln>
          <a:effectLst/>
        </p:spPr>
        <p:txBody>
          <a:bodyPr>
            <a:spAutoFit/>
          </a:bodyPr>
          <a:lstStyle/>
          <a:p>
            <a:pPr algn="l">
              <a:spcBef>
                <a:spcPct val="50000"/>
              </a:spcBef>
              <a:defRPr/>
            </a:pPr>
            <a:r>
              <a:rPr lang="en-US" sz="2000" b="1">
                <a:solidFill>
                  <a:schemeClr val="hlink"/>
                </a:solidFill>
                <a:effectLst>
                  <a:outerShdw blurRad="38100" dist="38100" dir="2700000" algn="tl">
                    <a:srgbClr val="000000"/>
                  </a:outerShdw>
                </a:effectLst>
              </a:rPr>
              <a:t>Free men:</a:t>
            </a:r>
            <a:br>
              <a:rPr lang="en-US" sz="2000" b="1">
                <a:solidFill>
                  <a:schemeClr val="hlink"/>
                </a:solidFill>
                <a:effectLst>
                  <a:outerShdw blurRad="38100" dist="38100" dir="2700000" algn="tl">
                    <a:srgbClr val="000000"/>
                  </a:outerShdw>
                </a:effectLst>
              </a:rPr>
            </a:br>
            <a:r>
              <a:rPr lang="en-US" sz="2000" b="1">
                <a:solidFill>
                  <a:schemeClr val="hlink"/>
                </a:solidFill>
                <a:effectLst>
                  <a:outerShdw blurRad="38100" dist="38100" dir="2700000" algn="tl">
                    <a:srgbClr val="000000"/>
                  </a:outerShdw>
                </a:effectLst>
              </a:rPr>
              <a:t>Jim, Tom</a:t>
            </a:r>
          </a:p>
        </p:txBody>
      </p:sp>
      <p:graphicFrame>
        <p:nvGraphicFramePr>
          <p:cNvPr id="518148" name="Group 4"/>
          <p:cNvGraphicFramePr>
            <a:graphicFrameLocks noGrp="1"/>
          </p:cNvGraphicFramePr>
          <p:nvPr>
            <p:ph idx="1"/>
          </p:nvPr>
        </p:nvGraphicFramePr>
        <p:xfrm>
          <a:off x="4418012" y="1295400"/>
          <a:ext cx="2971800" cy="2057400"/>
        </p:xfrm>
        <a:graphic>
          <a:graphicData uri="http://schemas.openxmlformats.org/drawingml/2006/table">
            <a:tbl>
              <a:tblPr/>
              <a:tblGrid>
                <a:gridCol w="696913">
                  <a:extLst>
                    <a:ext uri="{9D8B030D-6E8A-4147-A177-3AD203B41FA5}">
                      <a16:colId xmlns:a16="http://schemas.microsoft.com/office/drawing/2014/main" val="20000"/>
                    </a:ext>
                  </a:extLst>
                </a:gridCol>
                <a:gridCol w="758825">
                  <a:extLst>
                    <a:ext uri="{9D8B030D-6E8A-4147-A177-3AD203B41FA5}">
                      <a16:colId xmlns:a16="http://schemas.microsoft.com/office/drawing/2014/main" val="20001"/>
                    </a:ext>
                  </a:extLst>
                </a:gridCol>
                <a:gridCol w="757237">
                  <a:extLst>
                    <a:ext uri="{9D8B030D-6E8A-4147-A177-3AD203B41FA5}">
                      <a16:colId xmlns:a16="http://schemas.microsoft.com/office/drawing/2014/main" val="20002"/>
                    </a:ext>
                  </a:extLst>
                </a:gridCol>
                <a:gridCol w="758825">
                  <a:extLst>
                    <a:ext uri="{9D8B030D-6E8A-4147-A177-3AD203B41FA5}">
                      <a16:colId xmlns:a16="http://schemas.microsoft.com/office/drawing/2014/main" val="20003"/>
                    </a:ext>
                  </a:extLst>
                </a:gridCol>
              </a:tblGrid>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endParaRPr kumimoji="1" lang="en-US" sz="2000" b="1" i="0" u="none" strike="noStrike" cap="none" normalizeH="0" baseline="0" dirty="0">
                        <a:ln>
                          <a:noFill/>
                        </a:ln>
                        <a:solidFill>
                          <a:srgbClr val="FFFF99"/>
                        </a:solidFill>
                        <a:effectLst>
                          <a:outerShdw blurRad="38100" dist="38100" dir="2700000" algn="tl">
                            <a:srgbClr val="000000"/>
                          </a:outerShdw>
                        </a:effectLst>
                        <a:latin typeface="Times New Roman" pitchFamily="18" charset="0"/>
                      </a:endParaRP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Ann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Lea</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Sue</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Bob</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dirty="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3,3</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Jim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Tom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bl>
          </a:graphicData>
        </a:graphic>
      </p:graphicFrame>
      <p:sp>
        <p:nvSpPr>
          <p:cNvPr id="518175" name="Text Box 31"/>
          <p:cNvSpPr txBox="1">
            <a:spLocks noChangeArrowheads="1"/>
          </p:cNvSpPr>
          <p:nvPr/>
        </p:nvSpPr>
        <p:spPr bwMode="auto">
          <a:xfrm>
            <a:off x="7847012" y="1981201"/>
            <a:ext cx="2855912" cy="707886"/>
          </a:xfrm>
          <a:prstGeom prst="rect">
            <a:avLst/>
          </a:prstGeom>
          <a:noFill/>
          <a:ln w="12700">
            <a:noFill/>
            <a:miter lim="800000"/>
            <a:headEnd type="none" w="sm" len="sm"/>
            <a:tailEnd type="none" w="sm" len="sm"/>
          </a:ln>
          <a:effectLst/>
        </p:spPr>
        <p:txBody>
          <a:bodyPr wrap="square">
            <a:spAutoFit/>
          </a:bodyPr>
          <a:lstStyle/>
          <a:p>
            <a:pPr algn="l">
              <a:spcBef>
                <a:spcPct val="50000"/>
              </a:spcBef>
              <a:defRPr/>
            </a:pPr>
            <a:r>
              <a:rPr lang="en-US" sz="2000" b="1" dirty="0">
                <a:solidFill>
                  <a:schemeClr val="hlink"/>
                </a:solidFill>
                <a:effectLst>
                  <a:outerShdw blurRad="38100" dist="38100" dir="2700000" algn="tl">
                    <a:srgbClr val="000000"/>
                  </a:outerShdw>
                </a:effectLst>
              </a:rPr>
              <a:t>Jim proposes to Sue,</a:t>
            </a:r>
            <a:br>
              <a:rPr lang="en-US" sz="2000" b="1" dirty="0">
                <a:solidFill>
                  <a:schemeClr val="hlink"/>
                </a:solidFill>
                <a:effectLst>
                  <a:outerShdw blurRad="38100" dist="38100" dir="2700000" algn="tl">
                    <a:srgbClr val="000000"/>
                  </a:outerShdw>
                </a:effectLst>
              </a:rPr>
            </a:br>
            <a:r>
              <a:rPr lang="en-US" sz="2000" b="1" dirty="0">
                <a:solidFill>
                  <a:schemeClr val="hlink"/>
                </a:solidFill>
                <a:effectLst>
                  <a:outerShdw blurRad="38100" dist="38100" dir="2700000" algn="tl">
                    <a:srgbClr val="000000"/>
                  </a:outerShdw>
                </a:effectLst>
              </a:rPr>
              <a:t>Sue accepts</a:t>
            </a:r>
          </a:p>
        </p:txBody>
      </p:sp>
      <p:sp>
        <p:nvSpPr>
          <p:cNvPr id="87072" name="Rectangle 32"/>
          <p:cNvSpPr>
            <a:spLocks noChangeArrowheads="1"/>
          </p:cNvSpPr>
          <p:nvPr/>
        </p:nvSpPr>
        <p:spPr bwMode="auto">
          <a:xfrm>
            <a:off x="5953850" y="1869368"/>
            <a:ext cx="512440" cy="376064"/>
          </a:xfrm>
          <a:prstGeom prst="rect">
            <a:avLst/>
          </a:prstGeom>
          <a:noFill/>
          <a:ln w="28575">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graphicFrame>
        <p:nvGraphicFramePr>
          <p:cNvPr id="518177" name="Group 33"/>
          <p:cNvGraphicFramePr>
            <a:graphicFrameLocks noGrp="1"/>
          </p:cNvGraphicFramePr>
          <p:nvPr/>
        </p:nvGraphicFramePr>
        <p:xfrm>
          <a:off x="4418012" y="3886200"/>
          <a:ext cx="2971800" cy="2057400"/>
        </p:xfrm>
        <a:graphic>
          <a:graphicData uri="http://schemas.openxmlformats.org/drawingml/2006/table">
            <a:tbl>
              <a:tblPr/>
              <a:tblGrid>
                <a:gridCol w="696913">
                  <a:extLst>
                    <a:ext uri="{9D8B030D-6E8A-4147-A177-3AD203B41FA5}">
                      <a16:colId xmlns:a16="http://schemas.microsoft.com/office/drawing/2014/main" val="20000"/>
                    </a:ext>
                  </a:extLst>
                </a:gridCol>
                <a:gridCol w="758825">
                  <a:extLst>
                    <a:ext uri="{9D8B030D-6E8A-4147-A177-3AD203B41FA5}">
                      <a16:colId xmlns:a16="http://schemas.microsoft.com/office/drawing/2014/main" val="20001"/>
                    </a:ext>
                  </a:extLst>
                </a:gridCol>
                <a:gridCol w="757237">
                  <a:extLst>
                    <a:ext uri="{9D8B030D-6E8A-4147-A177-3AD203B41FA5}">
                      <a16:colId xmlns:a16="http://schemas.microsoft.com/office/drawing/2014/main" val="20002"/>
                    </a:ext>
                  </a:extLst>
                </a:gridCol>
                <a:gridCol w="758825">
                  <a:extLst>
                    <a:ext uri="{9D8B030D-6E8A-4147-A177-3AD203B41FA5}">
                      <a16:colId xmlns:a16="http://schemas.microsoft.com/office/drawing/2014/main" val="20003"/>
                    </a:ext>
                  </a:extLst>
                </a:gridCol>
              </a:tblGrid>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endPar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endParaRP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Ann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Lea</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Sue</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Bob</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3,3</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Jim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Tom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sng"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bl>
          </a:graphicData>
        </a:graphic>
      </p:graphicFrame>
      <p:sp>
        <p:nvSpPr>
          <p:cNvPr id="518204" name="Text Box 60"/>
          <p:cNvSpPr txBox="1">
            <a:spLocks noChangeArrowheads="1"/>
          </p:cNvSpPr>
          <p:nvPr/>
        </p:nvSpPr>
        <p:spPr bwMode="auto">
          <a:xfrm>
            <a:off x="7847012" y="4572001"/>
            <a:ext cx="2855912" cy="707886"/>
          </a:xfrm>
          <a:prstGeom prst="rect">
            <a:avLst/>
          </a:prstGeom>
          <a:noFill/>
          <a:ln w="12700">
            <a:noFill/>
            <a:miter lim="800000"/>
            <a:headEnd type="none" w="sm" len="sm"/>
            <a:tailEnd type="none" w="sm" len="sm"/>
          </a:ln>
          <a:effectLst/>
        </p:spPr>
        <p:txBody>
          <a:bodyPr wrap="square">
            <a:spAutoFit/>
          </a:bodyPr>
          <a:lstStyle/>
          <a:p>
            <a:pPr algn="l">
              <a:spcBef>
                <a:spcPct val="50000"/>
              </a:spcBef>
              <a:defRPr/>
            </a:pPr>
            <a:r>
              <a:rPr lang="en-US" sz="2000" b="1" dirty="0">
                <a:solidFill>
                  <a:schemeClr val="hlink"/>
                </a:solidFill>
                <a:effectLst>
                  <a:outerShdw blurRad="38100" dist="38100" dir="2700000" algn="tl">
                    <a:srgbClr val="000000"/>
                  </a:outerShdw>
                </a:effectLst>
              </a:rPr>
              <a:t>Tom proposes to Sue,</a:t>
            </a:r>
            <a:br>
              <a:rPr lang="en-US" sz="2000" b="1" dirty="0">
                <a:solidFill>
                  <a:schemeClr val="hlink"/>
                </a:solidFill>
                <a:effectLst>
                  <a:outerShdw blurRad="38100" dist="38100" dir="2700000" algn="tl">
                    <a:srgbClr val="000000"/>
                  </a:outerShdw>
                </a:effectLst>
              </a:rPr>
            </a:br>
            <a:r>
              <a:rPr lang="en-US" sz="2000" b="1" dirty="0">
                <a:solidFill>
                  <a:schemeClr val="hlink"/>
                </a:solidFill>
                <a:effectLst>
                  <a:outerShdw blurRad="38100" dist="38100" dir="2700000" algn="tl">
                    <a:srgbClr val="000000"/>
                  </a:outerShdw>
                </a:effectLst>
              </a:rPr>
              <a:t>Sue rejects</a:t>
            </a:r>
          </a:p>
        </p:txBody>
      </p:sp>
      <p:sp>
        <p:nvSpPr>
          <p:cNvPr id="87101" name="Rectangle 61"/>
          <p:cNvSpPr>
            <a:spLocks noChangeArrowheads="1"/>
          </p:cNvSpPr>
          <p:nvPr/>
        </p:nvSpPr>
        <p:spPr bwMode="auto">
          <a:xfrm>
            <a:off x="5942012" y="4419600"/>
            <a:ext cx="609600" cy="381000"/>
          </a:xfrm>
          <a:prstGeom prst="rect">
            <a:avLst/>
          </a:prstGeom>
          <a:noFill/>
          <a:ln w="28575">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8206" name="Text Box 62"/>
          <p:cNvSpPr txBox="1">
            <a:spLocks noChangeArrowheads="1"/>
          </p:cNvSpPr>
          <p:nvPr/>
        </p:nvSpPr>
        <p:spPr bwMode="auto">
          <a:xfrm>
            <a:off x="2284412" y="4572001"/>
            <a:ext cx="2057400" cy="701675"/>
          </a:xfrm>
          <a:prstGeom prst="rect">
            <a:avLst/>
          </a:prstGeom>
          <a:noFill/>
          <a:ln w="12700">
            <a:noFill/>
            <a:miter lim="800000"/>
            <a:headEnd type="none" w="sm" len="sm"/>
            <a:tailEnd type="none" w="sm" len="sm"/>
          </a:ln>
          <a:effectLst/>
        </p:spPr>
        <p:txBody>
          <a:bodyPr>
            <a:spAutoFit/>
          </a:bodyPr>
          <a:lstStyle/>
          <a:p>
            <a:pPr algn="l">
              <a:spcBef>
                <a:spcPct val="50000"/>
              </a:spcBef>
              <a:defRPr/>
            </a:pPr>
            <a:r>
              <a:rPr lang="en-US" sz="2000" b="1">
                <a:solidFill>
                  <a:schemeClr val="hlink"/>
                </a:solidFill>
                <a:effectLst>
                  <a:outerShdw blurRad="38100" dist="38100" dir="2700000" algn="tl">
                    <a:srgbClr val="000000"/>
                  </a:outerShdw>
                </a:effectLst>
              </a:rPr>
              <a:t>Free men:</a:t>
            </a:r>
            <a:br>
              <a:rPr lang="en-US" sz="2000" b="1">
                <a:solidFill>
                  <a:schemeClr val="hlink"/>
                </a:solidFill>
                <a:effectLst>
                  <a:outerShdw blurRad="38100" dist="38100" dir="2700000" algn="tl">
                    <a:srgbClr val="000000"/>
                  </a:outerShdw>
                </a:effectLst>
              </a:rPr>
            </a:br>
            <a:r>
              <a:rPr lang="en-US" sz="2000" b="1">
                <a:solidFill>
                  <a:schemeClr val="hlink"/>
                </a:solidFill>
                <a:effectLst>
                  <a:outerShdw blurRad="38100" dist="38100" dir="2700000" algn="tl">
                    <a:srgbClr val="000000"/>
                  </a:outerShdw>
                </a:effectLst>
              </a:rPr>
              <a:t>Tom</a:t>
            </a:r>
          </a:p>
        </p:txBody>
      </p:sp>
      <p:sp>
        <p:nvSpPr>
          <p:cNvPr id="87103" name="Rectangle 63"/>
          <p:cNvSpPr>
            <a:spLocks noChangeArrowheads="1"/>
          </p:cNvSpPr>
          <p:nvPr/>
        </p:nvSpPr>
        <p:spPr bwMode="auto">
          <a:xfrm>
            <a:off x="6704012" y="2362200"/>
            <a:ext cx="533400" cy="396875"/>
          </a:xfrm>
          <a:prstGeom prst="rect">
            <a:avLst/>
          </a:prstGeom>
          <a:noFill/>
          <a:ln w="28575">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87104" name="Rectangle 64"/>
          <p:cNvSpPr>
            <a:spLocks noChangeArrowheads="1"/>
          </p:cNvSpPr>
          <p:nvPr/>
        </p:nvSpPr>
        <p:spPr bwMode="auto">
          <a:xfrm>
            <a:off x="6704012" y="4953000"/>
            <a:ext cx="533400" cy="381000"/>
          </a:xfrm>
          <a:prstGeom prst="rect">
            <a:avLst/>
          </a:prstGeom>
          <a:noFill/>
          <a:ln w="28575">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pic>
        <p:nvPicPr>
          <p:cNvPr id="3" name="Audio 2">
            <a:hlinkClick r:id="" action="ppaction://media"/>
            <a:extLst>
              <a:ext uri="{FF2B5EF4-FFF2-40B4-BE49-F238E27FC236}">
                <a16:creationId xmlns:a16="http://schemas.microsoft.com/office/drawing/2014/main" id="{9B749BB5-6B24-5543-B107-43E6700BF9D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177612736"/>
      </p:ext>
    </p:extLst>
  </p:cSld>
  <p:clrMapOvr>
    <a:masterClrMapping/>
  </p:clrMapOvr>
  <mc:AlternateContent xmlns:mc="http://schemas.openxmlformats.org/markup-compatibility/2006">
    <mc:Choice xmlns:p14="http://schemas.microsoft.com/office/powerpoint/2010/main" Requires="p14">
      <p:transition spd="med" p14:dur="700" advTm="27357">
        <p:fade/>
      </p:transition>
    </mc:Choice>
    <mc:Fallback>
      <p:transition spd="med" advTm="273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0" name="Rectangle 2"/>
          <p:cNvSpPr>
            <a:spLocks noGrp="1" noChangeArrowheads="1"/>
          </p:cNvSpPr>
          <p:nvPr>
            <p:ph type="title"/>
          </p:nvPr>
        </p:nvSpPr>
        <p:spPr/>
        <p:txBody>
          <a:bodyPr/>
          <a:lstStyle/>
          <a:p>
            <a:pPr>
              <a:defRPr/>
            </a:pPr>
            <a:r>
              <a:rPr lang="en-US" dirty="0"/>
              <a:t>Example (cont.)</a:t>
            </a:r>
          </a:p>
        </p:txBody>
      </p:sp>
      <p:sp>
        <p:nvSpPr>
          <p:cNvPr id="519171" name="Text Box 3"/>
          <p:cNvSpPr txBox="1">
            <a:spLocks noChangeArrowheads="1"/>
          </p:cNvSpPr>
          <p:nvPr/>
        </p:nvSpPr>
        <p:spPr bwMode="auto">
          <a:xfrm>
            <a:off x="2284412" y="2057401"/>
            <a:ext cx="2057400" cy="701675"/>
          </a:xfrm>
          <a:prstGeom prst="rect">
            <a:avLst/>
          </a:prstGeom>
          <a:noFill/>
          <a:ln w="12700">
            <a:noFill/>
            <a:miter lim="800000"/>
            <a:headEnd type="none" w="sm" len="sm"/>
            <a:tailEnd type="none" w="sm" len="sm"/>
          </a:ln>
          <a:effectLst/>
        </p:spPr>
        <p:txBody>
          <a:bodyPr>
            <a:spAutoFit/>
          </a:bodyPr>
          <a:lstStyle/>
          <a:p>
            <a:pPr algn="l">
              <a:spcBef>
                <a:spcPct val="50000"/>
              </a:spcBef>
              <a:defRPr/>
            </a:pPr>
            <a:r>
              <a:rPr lang="en-US" sz="2000" b="1">
                <a:solidFill>
                  <a:schemeClr val="hlink"/>
                </a:solidFill>
                <a:effectLst>
                  <a:outerShdw blurRad="38100" dist="38100" dir="2700000" algn="tl">
                    <a:srgbClr val="000000"/>
                  </a:outerShdw>
                </a:effectLst>
              </a:rPr>
              <a:t>Free men:</a:t>
            </a:r>
            <a:br>
              <a:rPr lang="en-US" sz="2000" b="1">
                <a:solidFill>
                  <a:schemeClr val="hlink"/>
                </a:solidFill>
                <a:effectLst>
                  <a:outerShdw blurRad="38100" dist="38100" dir="2700000" algn="tl">
                    <a:srgbClr val="000000"/>
                  </a:outerShdw>
                </a:effectLst>
              </a:rPr>
            </a:br>
            <a:r>
              <a:rPr lang="en-US" sz="2000" b="1">
                <a:solidFill>
                  <a:schemeClr val="hlink"/>
                </a:solidFill>
                <a:effectLst>
                  <a:outerShdw blurRad="38100" dist="38100" dir="2700000" algn="tl">
                    <a:srgbClr val="000000"/>
                  </a:outerShdw>
                </a:effectLst>
              </a:rPr>
              <a:t>Tom</a:t>
            </a:r>
          </a:p>
        </p:txBody>
      </p:sp>
      <p:graphicFrame>
        <p:nvGraphicFramePr>
          <p:cNvPr id="519172" name="Group 4"/>
          <p:cNvGraphicFramePr>
            <a:graphicFrameLocks noGrp="1"/>
          </p:cNvGraphicFramePr>
          <p:nvPr>
            <p:ph idx="1"/>
          </p:nvPr>
        </p:nvGraphicFramePr>
        <p:xfrm>
          <a:off x="4418012" y="1295400"/>
          <a:ext cx="2971800" cy="2057400"/>
        </p:xfrm>
        <a:graphic>
          <a:graphicData uri="http://schemas.openxmlformats.org/drawingml/2006/table">
            <a:tbl>
              <a:tblPr/>
              <a:tblGrid>
                <a:gridCol w="696913">
                  <a:extLst>
                    <a:ext uri="{9D8B030D-6E8A-4147-A177-3AD203B41FA5}">
                      <a16:colId xmlns:a16="http://schemas.microsoft.com/office/drawing/2014/main" val="20000"/>
                    </a:ext>
                  </a:extLst>
                </a:gridCol>
                <a:gridCol w="758825">
                  <a:extLst>
                    <a:ext uri="{9D8B030D-6E8A-4147-A177-3AD203B41FA5}">
                      <a16:colId xmlns:a16="http://schemas.microsoft.com/office/drawing/2014/main" val="20001"/>
                    </a:ext>
                  </a:extLst>
                </a:gridCol>
                <a:gridCol w="757237">
                  <a:extLst>
                    <a:ext uri="{9D8B030D-6E8A-4147-A177-3AD203B41FA5}">
                      <a16:colId xmlns:a16="http://schemas.microsoft.com/office/drawing/2014/main" val="20002"/>
                    </a:ext>
                  </a:extLst>
                </a:gridCol>
                <a:gridCol w="758825">
                  <a:extLst>
                    <a:ext uri="{9D8B030D-6E8A-4147-A177-3AD203B41FA5}">
                      <a16:colId xmlns:a16="http://schemas.microsoft.com/office/drawing/2014/main" val="20003"/>
                    </a:ext>
                  </a:extLst>
                </a:gridCol>
              </a:tblGrid>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endParaRPr kumimoji="1" lang="en-US" sz="2000" b="1" i="0" u="none" strike="noStrike" cap="none" normalizeH="0" baseline="0" dirty="0">
                        <a:ln>
                          <a:noFill/>
                        </a:ln>
                        <a:solidFill>
                          <a:srgbClr val="FFFF99"/>
                        </a:solidFill>
                        <a:effectLst>
                          <a:outerShdw blurRad="38100" dist="38100" dir="2700000" algn="tl">
                            <a:srgbClr val="000000"/>
                          </a:outerShdw>
                        </a:effectLst>
                        <a:latin typeface="Times New Roman" pitchFamily="18" charset="0"/>
                      </a:endParaRP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Ann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Lea</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Sue</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Bob</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dirty="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3,3</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Jim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Tom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bl>
          </a:graphicData>
        </a:graphic>
      </p:graphicFrame>
      <p:sp>
        <p:nvSpPr>
          <p:cNvPr id="519199" name="Text Box 31"/>
          <p:cNvSpPr txBox="1">
            <a:spLocks noChangeArrowheads="1"/>
          </p:cNvSpPr>
          <p:nvPr/>
        </p:nvSpPr>
        <p:spPr bwMode="auto">
          <a:xfrm>
            <a:off x="7847012" y="1981201"/>
            <a:ext cx="2855912" cy="1015663"/>
          </a:xfrm>
          <a:prstGeom prst="rect">
            <a:avLst/>
          </a:prstGeom>
          <a:noFill/>
          <a:ln w="12700">
            <a:noFill/>
            <a:miter lim="800000"/>
            <a:headEnd type="none" w="sm" len="sm"/>
            <a:tailEnd type="none" w="sm" len="sm"/>
          </a:ln>
          <a:effectLst/>
        </p:spPr>
        <p:txBody>
          <a:bodyPr wrap="square">
            <a:spAutoFit/>
          </a:bodyPr>
          <a:lstStyle/>
          <a:p>
            <a:pPr algn="l">
              <a:spcBef>
                <a:spcPct val="50000"/>
              </a:spcBef>
              <a:defRPr/>
            </a:pPr>
            <a:r>
              <a:rPr lang="en-US" sz="2000" b="1" dirty="0">
                <a:solidFill>
                  <a:schemeClr val="hlink"/>
                </a:solidFill>
                <a:effectLst>
                  <a:outerShdw blurRad="38100" dist="38100" dir="2700000" algn="tl">
                    <a:srgbClr val="000000"/>
                  </a:outerShdw>
                </a:effectLst>
              </a:rPr>
              <a:t>Tom proposes to Lea,</a:t>
            </a:r>
            <a:br>
              <a:rPr lang="en-US" sz="2000" b="1" dirty="0">
                <a:solidFill>
                  <a:schemeClr val="hlink"/>
                </a:solidFill>
                <a:effectLst>
                  <a:outerShdw blurRad="38100" dist="38100" dir="2700000" algn="tl">
                    <a:srgbClr val="000000"/>
                  </a:outerShdw>
                </a:effectLst>
              </a:rPr>
            </a:br>
            <a:r>
              <a:rPr lang="en-US" sz="2000" b="1" dirty="0">
                <a:solidFill>
                  <a:schemeClr val="hlink"/>
                </a:solidFill>
                <a:effectLst>
                  <a:outerShdw blurRad="38100" dist="38100" dir="2700000" algn="tl">
                    <a:srgbClr val="000000"/>
                  </a:outerShdw>
                </a:effectLst>
              </a:rPr>
              <a:t>Lea replaces Bob with Tom</a:t>
            </a:r>
          </a:p>
        </p:txBody>
      </p:sp>
      <p:sp>
        <p:nvSpPr>
          <p:cNvPr id="88096" name="Rectangle 32"/>
          <p:cNvSpPr>
            <a:spLocks noChangeArrowheads="1"/>
          </p:cNvSpPr>
          <p:nvPr/>
        </p:nvSpPr>
        <p:spPr bwMode="auto">
          <a:xfrm>
            <a:off x="5942012" y="2895600"/>
            <a:ext cx="609600" cy="381000"/>
          </a:xfrm>
          <a:prstGeom prst="rect">
            <a:avLst/>
          </a:prstGeom>
          <a:noFill/>
          <a:ln w="28575">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graphicFrame>
        <p:nvGraphicFramePr>
          <p:cNvPr id="519201" name="Group 33"/>
          <p:cNvGraphicFramePr>
            <a:graphicFrameLocks noGrp="1"/>
          </p:cNvGraphicFramePr>
          <p:nvPr/>
        </p:nvGraphicFramePr>
        <p:xfrm>
          <a:off x="4418012" y="3886200"/>
          <a:ext cx="2971800" cy="2057400"/>
        </p:xfrm>
        <a:graphic>
          <a:graphicData uri="http://schemas.openxmlformats.org/drawingml/2006/table">
            <a:tbl>
              <a:tblPr/>
              <a:tblGrid>
                <a:gridCol w="696913">
                  <a:extLst>
                    <a:ext uri="{9D8B030D-6E8A-4147-A177-3AD203B41FA5}">
                      <a16:colId xmlns:a16="http://schemas.microsoft.com/office/drawing/2014/main" val="20000"/>
                    </a:ext>
                  </a:extLst>
                </a:gridCol>
                <a:gridCol w="758825">
                  <a:extLst>
                    <a:ext uri="{9D8B030D-6E8A-4147-A177-3AD203B41FA5}">
                      <a16:colId xmlns:a16="http://schemas.microsoft.com/office/drawing/2014/main" val="20001"/>
                    </a:ext>
                  </a:extLst>
                </a:gridCol>
                <a:gridCol w="757237">
                  <a:extLst>
                    <a:ext uri="{9D8B030D-6E8A-4147-A177-3AD203B41FA5}">
                      <a16:colId xmlns:a16="http://schemas.microsoft.com/office/drawing/2014/main" val="20002"/>
                    </a:ext>
                  </a:extLst>
                </a:gridCol>
                <a:gridCol w="758825">
                  <a:extLst>
                    <a:ext uri="{9D8B030D-6E8A-4147-A177-3AD203B41FA5}">
                      <a16:colId xmlns:a16="http://schemas.microsoft.com/office/drawing/2014/main" val="20003"/>
                    </a:ext>
                  </a:extLst>
                </a:gridCol>
              </a:tblGrid>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endPar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endParaRP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Ann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Lea</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Sue</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Bob</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3,3</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Jim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514350">
                <a:tc>
                  <a:txBody>
                    <a:bodyPr/>
                    <a:lstStyle/>
                    <a:p>
                      <a:pPr marL="0" marR="0" lvl="0" indent="0" algn="l"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Tom</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3,2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2,1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rgbClr val="A50021"/>
                        </a:buClr>
                        <a:buSzPct val="75000"/>
                        <a:buFont typeface="Monotype Sorts" pitchFamily="2" charset="2"/>
                        <a:buNone/>
                        <a:tabLst/>
                      </a:pPr>
                      <a:r>
                        <a:rPr kumimoji="1" lang="en-US" sz="2000" b="1" i="0" u="none" strike="noStrike" cap="none" normalizeH="0" baseline="0">
                          <a:ln>
                            <a:noFill/>
                          </a:ln>
                          <a:solidFill>
                            <a:srgbClr val="FFFF99"/>
                          </a:solidFill>
                          <a:effectLst>
                            <a:outerShdw blurRad="38100" dist="38100" dir="2700000" algn="tl">
                              <a:srgbClr val="000000"/>
                            </a:outerShdw>
                          </a:effectLst>
                          <a:latin typeface="Times New Roman" pitchFamily="18" charset="0"/>
                        </a:rPr>
                        <a:t>1,2</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bl>
          </a:graphicData>
        </a:graphic>
      </p:graphicFrame>
      <p:sp>
        <p:nvSpPr>
          <p:cNvPr id="519228" name="Text Box 60"/>
          <p:cNvSpPr txBox="1">
            <a:spLocks noChangeArrowheads="1"/>
          </p:cNvSpPr>
          <p:nvPr/>
        </p:nvSpPr>
        <p:spPr bwMode="auto">
          <a:xfrm>
            <a:off x="7847012" y="4572001"/>
            <a:ext cx="2855912" cy="707886"/>
          </a:xfrm>
          <a:prstGeom prst="rect">
            <a:avLst/>
          </a:prstGeom>
          <a:noFill/>
          <a:ln w="12700">
            <a:noFill/>
            <a:miter lim="800000"/>
            <a:headEnd type="none" w="sm" len="sm"/>
            <a:tailEnd type="none" w="sm" len="sm"/>
          </a:ln>
          <a:effectLst/>
        </p:spPr>
        <p:txBody>
          <a:bodyPr wrap="square">
            <a:spAutoFit/>
          </a:bodyPr>
          <a:lstStyle/>
          <a:p>
            <a:pPr algn="l">
              <a:spcBef>
                <a:spcPct val="50000"/>
              </a:spcBef>
              <a:defRPr/>
            </a:pPr>
            <a:r>
              <a:rPr lang="en-US" sz="2000" b="1" dirty="0">
                <a:solidFill>
                  <a:schemeClr val="hlink"/>
                </a:solidFill>
                <a:effectLst>
                  <a:outerShdw blurRad="38100" dist="38100" dir="2700000" algn="tl">
                    <a:srgbClr val="000000"/>
                  </a:outerShdw>
                </a:effectLst>
              </a:rPr>
              <a:t>Bob proposes to Ann,</a:t>
            </a:r>
            <a:br>
              <a:rPr lang="en-US" sz="2000" b="1" dirty="0">
                <a:solidFill>
                  <a:schemeClr val="hlink"/>
                </a:solidFill>
                <a:effectLst>
                  <a:outerShdw blurRad="38100" dist="38100" dir="2700000" algn="tl">
                    <a:srgbClr val="000000"/>
                  </a:outerShdw>
                </a:effectLst>
              </a:rPr>
            </a:br>
            <a:r>
              <a:rPr lang="en-US" sz="2000" b="1" dirty="0">
                <a:solidFill>
                  <a:schemeClr val="hlink"/>
                </a:solidFill>
                <a:effectLst>
                  <a:outerShdw blurRad="38100" dist="38100" dir="2700000" algn="tl">
                    <a:srgbClr val="000000"/>
                  </a:outerShdw>
                </a:effectLst>
              </a:rPr>
              <a:t>Ann accepts</a:t>
            </a:r>
          </a:p>
        </p:txBody>
      </p:sp>
      <p:sp>
        <p:nvSpPr>
          <p:cNvPr id="88125" name="Rectangle 61"/>
          <p:cNvSpPr>
            <a:spLocks noChangeArrowheads="1"/>
          </p:cNvSpPr>
          <p:nvPr/>
        </p:nvSpPr>
        <p:spPr bwMode="auto">
          <a:xfrm>
            <a:off x="5180012" y="4419600"/>
            <a:ext cx="609600" cy="381000"/>
          </a:xfrm>
          <a:prstGeom prst="rect">
            <a:avLst/>
          </a:prstGeom>
          <a:noFill/>
          <a:ln w="28575">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519230" name="Text Box 62"/>
          <p:cNvSpPr txBox="1">
            <a:spLocks noChangeArrowheads="1"/>
          </p:cNvSpPr>
          <p:nvPr/>
        </p:nvSpPr>
        <p:spPr bwMode="auto">
          <a:xfrm>
            <a:off x="2284412" y="4572001"/>
            <a:ext cx="2057400" cy="701675"/>
          </a:xfrm>
          <a:prstGeom prst="rect">
            <a:avLst/>
          </a:prstGeom>
          <a:noFill/>
          <a:ln w="12700">
            <a:noFill/>
            <a:miter lim="800000"/>
            <a:headEnd type="none" w="sm" len="sm"/>
            <a:tailEnd type="none" w="sm" len="sm"/>
          </a:ln>
          <a:effectLst/>
        </p:spPr>
        <p:txBody>
          <a:bodyPr>
            <a:spAutoFit/>
          </a:bodyPr>
          <a:lstStyle/>
          <a:p>
            <a:pPr algn="l">
              <a:spcBef>
                <a:spcPct val="50000"/>
              </a:spcBef>
              <a:defRPr/>
            </a:pPr>
            <a:r>
              <a:rPr lang="en-US" sz="2000" b="1">
                <a:solidFill>
                  <a:schemeClr val="hlink"/>
                </a:solidFill>
                <a:effectLst>
                  <a:outerShdw blurRad="38100" dist="38100" dir="2700000" algn="tl">
                    <a:srgbClr val="000000"/>
                  </a:outerShdw>
                </a:effectLst>
              </a:rPr>
              <a:t>Free men:</a:t>
            </a:r>
            <a:br>
              <a:rPr lang="en-US" sz="2000" b="1">
                <a:solidFill>
                  <a:schemeClr val="hlink"/>
                </a:solidFill>
                <a:effectLst>
                  <a:outerShdw blurRad="38100" dist="38100" dir="2700000" algn="tl">
                    <a:srgbClr val="000000"/>
                  </a:outerShdw>
                </a:effectLst>
              </a:rPr>
            </a:br>
            <a:r>
              <a:rPr lang="en-US" sz="2000" b="1">
                <a:solidFill>
                  <a:schemeClr val="hlink"/>
                </a:solidFill>
                <a:effectLst>
                  <a:outerShdw blurRad="38100" dist="38100" dir="2700000" algn="tl">
                    <a:srgbClr val="000000"/>
                  </a:outerShdw>
                </a:effectLst>
              </a:rPr>
              <a:t>Bob</a:t>
            </a:r>
          </a:p>
        </p:txBody>
      </p:sp>
      <p:sp>
        <p:nvSpPr>
          <p:cNvPr id="88127" name="Rectangle 63"/>
          <p:cNvSpPr>
            <a:spLocks noChangeArrowheads="1"/>
          </p:cNvSpPr>
          <p:nvPr/>
        </p:nvSpPr>
        <p:spPr bwMode="auto">
          <a:xfrm>
            <a:off x="6704012" y="2362200"/>
            <a:ext cx="533400" cy="381000"/>
          </a:xfrm>
          <a:prstGeom prst="rect">
            <a:avLst/>
          </a:prstGeom>
          <a:noFill/>
          <a:ln w="28575">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88128" name="Rectangle 64"/>
          <p:cNvSpPr>
            <a:spLocks noChangeArrowheads="1"/>
          </p:cNvSpPr>
          <p:nvPr/>
        </p:nvSpPr>
        <p:spPr bwMode="auto">
          <a:xfrm>
            <a:off x="6704012" y="4953000"/>
            <a:ext cx="533400" cy="381000"/>
          </a:xfrm>
          <a:prstGeom prst="rect">
            <a:avLst/>
          </a:prstGeom>
          <a:noFill/>
          <a:ln w="28575">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88129" name="Rectangle 65"/>
          <p:cNvSpPr>
            <a:spLocks noChangeArrowheads="1"/>
          </p:cNvSpPr>
          <p:nvPr/>
        </p:nvSpPr>
        <p:spPr bwMode="auto">
          <a:xfrm>
            <a:off x="5942012" y="5486400"/>
            <a:ext cx="533400" cy="381000"/>
          </a:xfrm>
          <a:prstGeom prst="rect">
            <a:avLst/>
          </a:prstGeom>
          <a:noFill/>
          <a:ln w="28575">
            <a:solidFill>
              <a:srgbClr val="FF0000"/>
            </a:solidFill>
            <a:miter lim="800000"/>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pic>
        <p:nvPicPr>
          <p:cNvPr id="4" name="Audio 3">
            <a:hlinkClick r:id="" action="ppaction://media"/>
            <a:extLst>
              <a:ext uri="{FF2B5EF4-FFF2-40B4-BE49-F238E27FC236}">
                <a16:creationId xmlns:a16="http://schemas.microsoft.com/office/drawing/2014/main" id="{CBB3EB44-B211-FE40-9698-E3A3133B1A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834008197"/>
      </p:ext>
    </p:extLst>
  </p:cSld>
  <p:clrMapOvr>
    <a:masterClrMapping/>
  </p:clrMapOvr>
  <mc:AlternateContent xmlns:mc="http://schemas.openxmlformats.org/markup-compatibility/2006">
    <mc:Choice xmlns:p14="http://schemas.microsoft.com/office/powerpoint/2010/main" Requires="p14">
      <p:transition spd="med" p14:dur="700" advTm="37987">
        <p:fade/>
      </p:transition>
    </mc:Choice>
    <mc:Fallback>
      <p:transition spd="med" advTm="379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194" name="Rectangle 2"/>
          <p:cNvSpPr>
            <a:spLocks noGrp="1" noChangeArrowheads="1"/>
          </p:cNvSpPr>
          <p:nvPr>
            <p:ph type="title"/>
          </p:nvPr>
        </p:nvSpPr>
        <p:spPr>
          <a:xfrm>
            <a:off x="693812" y="188640"/>
            <a:ext cx="8786936" cy="685800"/>
          </a:xfrm>
        </p:spPr>
        <p:txBody>
          <a:bodyPr>
            <a:normAutofit/>
          </a:bodyPr>
          <a:lstStyle/>
          <a:p>
            <a:pPr>
              <a:defRPr/>
            </a:pPr>
            <a:r>
              <a:rPr lang="en-US" dirty="0"/>
              <a:t>Analysis of the Gale-Shapley Algorithm</a:t>
            </a:r>
          </a:p>
        </p:txBody>
      </p:sp>
      <p:sp>
        <p:nvSpPr>
          <p:cNvPr id="520195" name="Rectangle 3"/>
          <p:cNvSpPr>
            <a:spLocks noGrp="1" noChangeArrowheads="1"/>
          </p:cNvSpPr>
          <p:nvPr>
            <p:ph type="body" idx="1"/>
          </p:nvPr>
        </p:nvSpPr>
        <p:spPr>
          <a:xfrm>
            <a:off x="981844" y="1266826"/>
            <a:ext cx="10009112" cy="5210175"/>
          </a:xfrm>
        </p:spPr>
        <p:txBody>
          <a:bodyPr>
            <a:normAutofit fontScale="92500" lnSpcReduction="10000"/>
          </a:bodyPr>
          <a:lstStyle/>
          <a:p>
            <a:pPr marL="347663" indent="-347663">
              <a:lnSpc>
                <a:spcPct val="110000"/>
              </a:lnSpc>
              <a:buFont typeface="Monotype Sorts" pitchFamily="2" charset="2"/>
              <a:buChar char="b"/>
              <a:defRPr/>
            </a:pPr>
            <a:r>
              <a:rPr lang="en-US" dirty="0"/>
              <a:t>The algorithm terminates after no more than </a:t>
            </a:r>
            <a:r>
              <a:rPr lang="en-US" i="1" dirty="0"/>
              <a:t>n</a:t>
            </a:r>
            <a:r>
              <a:rPr lang="en-US" baseline="30000" dirty="0"/>
              <a:t>2 </a:t>
            </a:r>
            <a:r>
              <a:rPr lang="en-US" dirty="0"/>
              <a:t>iterations with</a:t>
            </a:r>
            <a:br>
              <a:rPr lang="en-US" dirty="0"/>
            </a:br>
            <a:r>
              <a:rPr lang="en-US" dirty="0"/>
              <a:t> a stable marriage output</a:t>
            </a:r>
            <a:br>
              <a:rPr lang="en-US" dirty="0"/>
            </a:br>
            <a:endParaRPr lang="en-US" dirty="0"/>
          </a:p>
          <a:p>
            <a:pPr marL="347663" indent="-347663">
              <a:lnSpc>
                <a:spcPct val="110000"/>
              </a:lnSpc>
              <a:buFont typeface="Monotype Sorts" pitchFamily="2" charset="2"/>
              <a:buChar char="b"/>
              <a:defRPr/>
            </a:pPr>
            <a:r>
              <a:rPr lang="en-US" dirty="0"/>
              <a:t>The stable matching produced by the algorithm is always </a:t>
            </a:r>
            <a:r>
              <a:rPr lang="en-US" i="1" dirty="0"/>
              <a:t>man-optimal</a:t>
            </a:r>
            <a:r>
              <a:rPr lang="en-US" dirty="0"/>
              <a:t>: each man gets the highest rank woman on his list under any stable marriage.  One can obtain the </a:t>
            </a:r>
            <a:r>
              <a:rPr lang="en-US" i="1" dirty="0"/>
              <a:t>woman-optimal </a:t>
            </a:r>
            <a:r>
              <a:rPr lang="en-US" dirty="0"/>
              <a:t>matching by making women propose to men</a:t>
            </a:r>
            <a:br>
              <a:rPr lang="en-US" dirty="0"/>
            </a:br>
            <a:endParaRPr lang="en-US" dirty="0"/>
          </a:p>
          <a:p>
            <a:pPr marL="347663" indent="-347663">
              <a:lnSpc>
                <a:spcPct val="110000"/>
              </a:lnSpc>
              <a:buFont typeface="Monotype Sorts" pitchFamily="2" charset="2"/>
              <a:buChar char="b"/>
              <a:defRPr/>
            </a:pPr>
            <a:r>
              <a:rPr lang="en-US" dirty="0"/>
              <a:t>A man (woman) optimal matching is unique for a given set of participant preferences</a:t>
            </a:r>
            <a:br>
              <a:rPr lang="en-US" dirty="0"/>
            </a:br>
            <a:endParaRPr lang="en-US" dirty="0"/>
          </a:p>
          <a:p>
            <a:pPr marL="347663" indent="-347663">
              <a:lnSpc>
                <a:spcPct val="110000"/>
              </a:lnSpc>
              <a:buFont typeface="Monotype Sorts" pitchFamily="2" charset="2"/>
              <a:buChar char="b"/>
              <a:defRPr/>
            </a:pPr>
            <a:r>
              <a:rPr lang="en-US" dirty="0"/>
              <a:t>The stable marriage problem has practical applications such as matching medical-school graduates with hospitals for residency training</a:t>
            </a:r>
          </a:p>
          <a:p>
            <a:pPr marL="347663" indent="-347663">
              <a:buNone/>
              <a:defRPr/>
            </a:pPr>
            <a:endParaRPr lang="en-US" dirty="0"/>
          </a:p>
          <a:p>
            <a:pPr marL="347663" indent="-347663">
              <a:buNone/>
              <a:defRPr/>
            </a:pPr>
            <a:endParaRPr lang="en-US" sz="2000" dirty="0"/>
          </a:p>
        </p:txBody>
      </p:sp>
      <p:pic>
        <p:nvPicPr>
          <p:cNvPr id="3" name="Audio 2">
            <a:hlinkClick r:id="" action="ppaction://media"/>
            <a:extLst>
              <a:ext uri="{FF2B5EF4-FFF2-40B4-BE49-F238E27FC236}">
                <a16:creationId xmlns:a16="http://schemas.microsoft.com/office/drawing/2014/main" id="{2FACD249-F1C8-DB4D-B8B2-E569E49F9FC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494513883"/>
      </p:ext>
    </p:extLst>
  </p:cSld>
  <p:clrMapOvr>
    <a:masterClrMapping/>
  </p:clrMapOvr>
  <mc:AlternateContent xmlns:mc="http://schemas.openxmlformats.org/markup-compatibility/2006">
    <mc:Choice xmlns:p14="http://schemas.microsoft.com/office/powerpoint/2010/main" Requires="p14">
      <p:transition spd="med" p14:dur="700" advTm="25776">
        <p:fade/>
      </p:transition>
    </mc:Choice>
    <mc:Fallback>
      <p:transition spd="med" advTm="257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1844" y="309950"/>
            <a:ext cx="10369152" cy="420960"/>
          </a:xfrm>
        </p:spPr>
        <p:txBody>
          <a:bodyPr>
            <a:noAutofit/>
          </a:bodyPr>
          <a:lstStyle/>
          <a:p>
            <a:pPr>
              <a:defRPr/>
            </a:pPr>
            <a:r>
              <a:rPr lang="en-US" dirty="0"/>
              <a:t>Design techniques and problem types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900048562"/>
              </p:ext>
            </p:extLst>
          </p:nvPr>
        </p:nvGraphicFramePr>
        <p:xfrm>
          <a:off x="549795" y="925852"/>
          <a:ext cx="11089233" cy="5500348"/>
        </p:xfrm>
        <a:graphic>
          <a:graphicData uri="http://schemas.openxmlformats.org/drawingml/2006/table">
            <a:tbl>
              <a:tblPr firstRow="1" bandRow="1">
                <a:tableStyleId>{5C22544A-7EE6-4342-B048-85BDC9FD1C3A}</a:tableStyleId>
              </a:tblPr>
              <a:tblGrid>
                <a:gridCol w="1884240">
                  <a:extLst>
                    <a:ext uri="{9D8B030D-6E8A-4147-A177-3AD203B41FA5}">
                      <a16:colId xmlns:a16="http://schemas.microsoft.com/office/drawing/2014/main" val="20000"/>
                    </a:ext>
                  </a:extLst>
                </a:gridCol>
                <a:gridCol w="2076200">
                  <a:extLst>
                    <a:ext uri="{9D8B030D-6E8A-4147-A177-3AD203B41FA5}">
                      <a16:colId xmlns:a16="http://schemas.microsoft.com/office/drawing/2014/main" val="20001"/>
                    </a:ext>
                  </a:extLst>
                </a:gridCol>
                <a:gridCol w="1433468">
                  <a:extLst>
                    <a:ext uri="{9D8B030D-6E8A-4147-A177-3AD203B41FA5}">
                      <a16:colId xmlns:a16="http://schemas.microsoft.com/office/drawing/2014/main" val="20002"/>
                    </a:ext>
                  </a:extLst>
                </a:gridCol>
                <a:gridCol w="1498308">
                  <a:extLst>
                    <a:ext uri="{9D8B030D-6E8A-4147-A177-3AD203B41FA5}">
                      <a16:colId xmlns:a16="http://schemas.microsoft.com/office/drawing/2014/main" val="20003"/>
                    </a:ext>
                  </a:extLst>
                </a:gridCol>
                <a:gridCol w="2036776">
                  <a:extLst>
                    <a:ext uri="{9D8B030D-6E8A-4147-A177-3AD203B41FA5}">
                      <a16:colId xmlns:a16="http://schemas.microsoft.com/office/drawing/2014/main" val="20004"/>
                    </a:ext>
                  </a:extLst>
                </a:gridCol>
                <a:gridCol w="2160241">
                  <a:extLst>
                    <a:ext uri="{9D8B030D-6E8A-4147-A177-3AD203B41FA5}">
                      <a16:colId xmlns:a16="http://schemas.microsoft.com/office/drawing/2014/main" val="20005"/>
                    </a:ext>
                  </a:extLst>
                </a:gridCol>
              </a:tblGrid>
              <a:tr h="370361">
                <a:tc>
                  <a:txBody>
                    <a:bodyPr/>
                    <a:lstStyle/>
                    <a:p>
                      <a:endParaRPr lang="en-US" sz="1400" dirty="0"/>
                    </a:p>
                  </a:txBody>
                  <a:tcPr marT="45721" marB="45721"/>
                </a:tc>
                <a:tc>
                  <a:txBody>
                    <a:bodyPr/>
                    <a:lstStyle/>
                    <a:p>
                      <a:r>
                        <a:rPr lang="en-US" sz="1400" dirty="0">
                          <a:solidFill>
                            <a:srgbClr val="000000"/>
                          </a:solidFill>
                        </a:rPr>
                        <a:t>Search</a:t>
                      </a:r>
                    </a:p>
                  </a:txBody>
                  <a:tcPr marT="45721" marB="45721"/>
                </a:tc>
                <a:tc>
                  <a:txBody>
                    <a:bodyPr/>
                    <a:lstStyle/>
                    <a:p>
                      <a:r>
                        <a:rPr lang="en-US" sz="1400" dirty="0">
                          <a:solidFill>
                            <a:srgbClr val="000000"/>
                          </a:solidFill>
                        </a:rPr>
                        <a:t>Sorting</a:t>
                      </a:r>
                    </a:p>
                  </a:txBody>
                  <a:tcPr marT="45721" marB="45721"/>
                </a:tc>
                <a:tc>
                  <a:txBody>
                    <a:bodyPr/>
                    <a:lstStyle/>
                    <a:p>
                      <a:r>
                        <a:rPr lang="en-US" sz="1400" dirty="0">
                          <a:solidFill>
                            <a:srgbClr val="000000"/>
                          </a:solidFill>
                        </a:rPr>
                        <a:t>Tree</a:t>
                      </a:r>
                    </a:p>
                  </a:txBody>
                  <a:tcPr marT="45721" marB="45721"/>
                </a:tc>
                <a:tc>
                  <a:txBody>
                    <a:bodyPr/>
                    <a:lstStyle/>
                    <a:p>
                      <a:r>
                        <a:rPr lang="en-US" sz="1400" dirty="0">
                          <a:solidFill>
                            <a:srgbClr val="000000"/>
                          </a:solidFill>
                        </a:rPr>
                        <a:t>Graph</a:t>
                      </a:r>
                    </a:p>
                  </a:txBody>
                  <a:tcPr marT="45721" marB="45721"/>
                </a:tc>
                <a:tc>
                  <a:txBody>
                    <a:bodyPr/>
                    <a:lstStyle/>
                    <a:p>
                      <a:r>
                        <a:rPr lang="en-US" sz="1400" dirty="0">
                          <a:solidFill>
                            <a:srgbClr val="000000"/>
                          </a:solidFill>
                        </a:rPr>
                        <a:t>Other</a:t>
                      </a:r>
                    </a:p>
                  </a:txBody>
                  <a:tcPr marT="45721" marB="45721"/>
                </a:tc>
                <a:extLst>
                  <a:ext uri="{0D108BD9-81ED-4DB2-BD59-A6C34878D82A}">
                    <a16:rowId xmlns:a16="http://schemas.microsoft.com/office/drawing/2014/main" val="10000"/>
                  </a:ext>
                </a:extLst>
              </a:tr>
              <a:tr h="565743">
                <a:tc>
                  <a:txBody>
                    <a:bodyPr/>
                    <a:lstStyle/>
                    <a:p>
                      <a:r>
                        <a:rPr lang="en-US" sz="1400" b="1" dirty="0">
                          <a:solidFill>
                            <a:srgbClr val="FF0000"/>
                          </a:solidFill>
                        </a:rPr>
                        <a:t>Brute</a:t>
                      </a:r>
                      <a:r>
                        <a:rPr lang="en-US" sz="1400" b="1" baseline="0" dirty="0">
                          <a:solidFill>
                            <a:srgbClr val="FF0000"/>
                          </a:solidFill>
                        </a:rPr>
                        <a:t> force, exhaustive search</a:t>
                      </a:r>
                      <a:endParaRPr lang="en-US" sz="1400" b="1" dirty="0">
                        <a:solidFill>
                          <a:srgbClr val="FF0000"/>
                        </a:solidFill>
                      </a:endParaRPr>
                    </a:p>
                  </a:txBody>
                  <a:tcPr marT="45721" marB="45721"/>
                </a:tc>
                <a:tc>
                  <a:txBody>
                    <a:bodyPr/>
                    <a:lstStyle/>
                    <a:p>
                      <a:r>
                        <a:rPr lang="en-US" sz="1400" dirty="0">
                          <a:solidFill>
                            <a:srgbClr val="FF0000"/>
                          </a:solidFill>
                        </a:rPr>
                        <a:t>Sequential</a:t>
                      </a:r>
                      <a:r>
                        <a:rPr lang="en-US" sz="1400" baseline="0" dirty="0">
                          <a:solidFill>
                            <a:srgbClr val="FF0000"/>
                          </a:solidFill>
                        </a:rPr>
                        <a:t> search, Sequential string match</a:t>
                      </a:r>
                      <a:endParaRPr lang="en-US" sz="1400" dirty="0">
                        <a:solidFill>
                          <a:srgbClr val="FF0000"/>
                        </a:solidFill>
                      </a:endParaRPr>
                    </a:p>
                  </a:txBody>
                  <a:tcPr marT="45721" marB="45721"/>
                </a:tc>
                <a:tc>
                  <a:txBody>
                    <a:bodyPr/>
                    <a:lstStyle/>
                    <a:p>
                      <a:r>
                        <a:rPr lang="en-US" sz="1400" dirty="0">
                          <a:solidFill>
                            <a:srgbClr val="FF0000"/>
                          </a:solidFill>
                        </a:rPr>
                        <a:t>Selection sort, Bubble sort</a:t>
                      </a:r>
                    </a:p>
                  </a:txBody>
                  <a:tcPr marT="45721" marB="45721"/>
                </a:tc>
                <a:tc>
                  <a:txBody>
                    <a:bodyPr/>
                    <a:lstStyle/>
                    <a:p>
                      <a:endParaRPr lang="en-US" sz="1400" dirty="0">
                        <a:solidFill>
                          <a:srgbClr val="FF0000"/>
                        </a:solidFill>
                      </a:endParaRPr>
                    </a:p>
                  </a:txBody>
                  <a:tcPr marT="45721" marB="4572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FF0000"/>
                          </a:solidFill>
                        </a:rPr>
                        <a:t>Traveling salesman problem, DFS,</a:t>
                      </a:r>
                      <a:r>
                        <a:rPr lang="en-US" sz="1400" baseline="0" dirty="0">
                          <a:solidFill>
                            <a:srgbClr val="FF0000"/>
                          </a:solidFill>
                        </a:rPr>
                        <a:t> BFS</a:t>
                      </a:r>
                      <a:endParaRPr lang="en-US" sz="1400" dirty="0">
                        <a:solidFill>
                          <a:srgbClr val="FF0000"/>
                        </a:solidFill>
                      </a:endParaRPr>
                    </a:p>
                  </a:txBody>
                  <a:tcPr marT="45721" marB="45721"/>
                </a:tc>
                <a:tc>
                  <a:txBody>
                    <a:bodyPr/>
                    <a:lstStyle/>
                    <a:p>
                      <a:r>
                        <a:rPr lang="en-US" sz="1400" dirty="0">
                          <a:solidFill>
                            <a:srgbClr val="FF0000"/>
                          </a:solidFill>
                        </a:rPr>
                        <a:t>Knapsack problem, Assignment problem</a:t>
                      </a:r>
                    </a:p>
                  </a:txBody>
                  <a:tcPr marT="45721" marB="45721"/>
                </a:tc>
                <a:extLst>
                  <a:ext uri="{0D108BD9-81ED-4DB2-BD59-A6C34878D82A}">
                    <a16:rowId xmlns:a16="http://schemas.microsoft.com/office/drawing/2014/main" val="10001"/>
                  </a:ext>
                </a:extLst>
              </a:tr>
              <a:tr h="636449">
                <a:tc>
                  <a:txBody>
                    <a:bodyPr/>
                    <a:lstStyle/>
                    <a:p>
                      <a:r>
                        <a:rPr lang="en-US" sz="1400" b="1" dirty="0">
                          <a:solidFill>
                            <a:srgbClr val="FF0000"/>
                          </a:solidFill>
                        </a:rPr>
                        <a:t>Decrease and conquer</a:t>
                      </a:r>
                    </a:p>
                  </a:txBody>
                  <a:tcPr marT="45721" marB="4572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FF0000"/>
                          </a:solidFill>
                        </a:rPr>
                        <a:t>Binary search</a:t>
                      </a:r>
                    </a:p>
                    <a:p>
                      <a:endParaRPr lang="en-US" sz="1400" dirty="0">
                        <a:solidFill>
                          <a:srgbClr val="FF0000"/>
                        </a:solidFill>
                      </a:endParaRPr>
                    </a:p>
                  </a:txBody>
                  <a:tcPr marT="45721" marB="45721"/>
                </a:tc>
                <a:tc>
                  <a:txBody>
                    <a:bodyPr/>
                    <a:lstStyle/>
                    <a:p>
                      <a:r>
                        <a:rPr lang="en-US" sz="1400" dirty="0">
                          <a:solidFill>
                            <a:srgbClr val="FF0000"/>
                          </a:solidFill>
                        </a:rPr>
                        <a:t>Insertion sort</a:t>
                      </a:r>
                    </a:p>
                  </a:txBody>
                  <a:tcPr marT="45721" marB="4572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FF0000"/>
                          </a:solidFill>
                        </a:rPr>
                        <a:t>Binary search tree</a:t>
                      </a:r>
                    </a:p>
                  </a:txBody>
                  <a:tcPr marT="45721" marB="45721"/>
                </a:tc>
                <a:tc>
                  <a:txBody>
                    <a:bodyPr/>
                    <a:lstStyle/>
                    <a:p>
                      <a:r>
                        <a:rPr lang="en-US" sz="1400" dirty="0">
                          <a:solidFill>
                            <a:srgbClr val="FF0000"/>
                          </a:solidFill>
                        </a:rPr>
                        <a:t>Topological</a:t>
                      </a:r>
                      <a:r>
                        <a:rPr lang="en-US" sz="1400" baseline="0" dirty="0">
                          <a:solidFill>
                            <a:srgbClr val="FF0000"/>
                          </a:solidFill>
                        </a:rPr>
                        <a:t> sorting</a:t>
                      </a:r>
                      <a:endParaRPr lang="en-US" sz="1400" dirty="0">
                        <a:solidFill>
                          <a:srgbClr val="FF0000"/>
                        </a:solidFill>
                      </a:endParaRPr>
                    </a:p>
                  </a:txBody>
                  <a:tcPr marT="45721" marB="45721"/>
                </a:tc>
                <a:tc>
                  <a:txBody>
                    <a:bodyPr/>
                    <a:lstStyle/>
                    <a:p>
                      <a:r>
                        <a:rPr lang="en-US" sz="1400" dirty="0">
                          <a:solidFill>
                            <a:srgbClr val="FF0000"/>
                          </a:solidFill>
                        </a:rPr>
                        <a:t>Exponentiation by</a:t>
                      </a:r>
                    </a:p>
                    <a:p>
                      <a:r>
                        <a:rPr lang="en-US" sz="1400" dirty="0">
                          <a:solidFill>
                            <a:srgbClr val="FF0000"/>
                          </a:solidFill>
                        </a:rPr>
                        <a:t>squaring</a:t>
                      </a:r>
                    </a:p>
                  </a:txBody>
                  <a:tcPr marT="45721" marB="45721"/>
                </a:tc>
                <a:extLst>
                  <a:ext uri="{0D108BD9-81ED-4DB2-BD59-A6C34878D82A}">
                    <a16:rowId xmlns:a16="http://schemas.microsoft.com/office/drawing/2014/main" val="10002"/>
                  </a:ext>
                </a:extLst>
              </a:tr>
              <a:tr h="709940">
                <a:tc>
                  <a:txBody>
                    <a:bodyPr/>
                    <a:lstStyle/>
                    <a:p>
                      <a:r>
                        <a:rPr lang="en-US" sz="1400" b="1" dirty="0">
                          <a:solidFill>
                            <a:srgbClr val="FF0000"/>
                          </a:solidFill>
                        </a:rPr>
                        <a:t>Divide and conquer</a:t>
                      </a:r>
                    </a:p>
                  </a:txBody>
                  <a:tcPr marT="45721" marB="45721"/>
                </a:tc>
                <a:tc>
                  <a:txBody>
                    <a:bodyPr/>
                    <a:lstStyle/>
                    <a:p>
                      <a:endParaRPr lang="en-US" sz="1400" dirty="0">
                        <a:solidFill>
                          <a:srgbClr val="FF0000"/>
                        </a:solidFill>
                      </a:endParaRPr>
                    </a:p>
                  </a:txBody>
                  <a:tcPr marT="45721" marB="45721"/>
                </a:tc>
                <a:tc>
                  <a:txBody>
                    <a:bodyPr/>
                    <a:lstStyle/>
                    <a:p>
                      <a:r>
                        <a:rPr lang="en-US" sz="1400" dirty="0" err="1">
                          <a:solidFill>
                            <a:srgbClr val="FF0000"/>
                          </a:solidFill>
                        </a:rPr>
                        <a:t>Mergysort</a:t>
                      </a:r>
                      <a:r>
                        <a:rPr lang="en-US" sz="1400" dirty="0">
                          <a:solidFill>
                            <a:srgbClr val="FF0000"/>
                          </a:solidFill>
                        </a:rPr>
                        <a:t>, </a:t>
                      </a:r>
                      <a:r>
                        <a:rPr lang="en-US" sz="1400" dirty="0" err="1">
                          <a:solidFill>
                            <a:srgbClr val="FF0000"/>
                          </a:solidFill>
                        </a:rPr>
                        <a:t>Quicksort</a:t>
                      </a:r>
                      <a:endParaRPr lang="en-US" sz="1400" dirty="0">
                        <a:solidFill>
                          <a:srgbClr val="FF0000"/>
                        </a:solidFill>
                      </a:endParaRPr>
                    </a:p>
                  </a:txBody>
                  <a:tcPr marT="45721" marB="45721"/>
                </a:tc>
                <a:tc>
                  <a:txBody>
                    <a:bodyPr/>
                    <a:lstStyle/>
                    <a:p>
                      <a:r>
                        <a:rPr lang="en-US" sz="1400" dirty="0">
                          <a:solidFill>
                            <a:srgbClr val="FF0000"/>
                          </a:solidFill>
                        </a:rPr>
                        <a:t>Binary tree</a:t>
                      </a:r>
                      <a:r>
                        <a:rPr lang="en-US" sz="1400" baseline="0" dirty="0">
                          <a:solidFill>
                            <a:srgbClr val="FF0000"/>
                          </a:solidFill>
                        </a:rPr>
                        <a:t> traversal</a:t>
                      </a:r>
                      <a:endParaRPr lang="en-US" sz="1400" dirty="0">
                        <a:solidFill>
                          <a:srgbClr val="FF0000"/>
                        </a:solidFill>
                      </a:endParaRPr>
                    </a:p>
                  </a:txBody>
                  <a:tcPr marT="45721" marB="45721"/>
                </a:tc>
                <a:tc>
                  <a:txBody>
                    <a:bodyPr/>
                    <a:lstStyle/>
                    <a:p>
                      <a:endParaRPr lang="en-US" sz="1400" dirty="0">
                        <a:solidFill>
                          <a:srgbClr val="FF0000"/>
                        </a:solidFill>
                      </a:endParaRPr>
                    </a:p>
                  </a:txBody>
                  <a:tcPr marT="45721" marB="45721"/>
                </a:tc>
                <a:tc>
                  <a:txBody>
                    <a:bodyPr/>
                    <a:lstStyle/>
                    <a:p>
                      <a:r>
                        <a:rPr lang="en-US" sz="1400" dirty="0">
                          <a:solidFill>
                            <a:srgbClr val="FF0000"/>
                          </a:solidFill>
                        </a:rPr>
                        <a:t>Matrix multiplication,</a:t>
                      </a:r>
                      <a:r>
                        <a:rPr lang="en-US" sz="1400" baseline="0" dirty="0">
                          <a:solidFill>
                            <a:srgbClr val="FF0000"/>
                          </a:solidFill>
                        </a:rPr>
                        <a:t>  Large integer multiplication</a:t>
                      </a:r>
                      <a:endParaRPr lang="en-US" sz="1400" dirty="0">
                        <a:solidFill>
                          <a:srgbClr val="FF0000"/>
                        </a:solidFill>
                      </a:endParaRPr>
                    </a:p>
                  </a:txBody>
                  <a:tcPr marT="45721" marB="45721"/>
                </a:tc>
                <a:extLst>
                  <a:ext uri="{0D108BD9-81ED-4DB2-BD59-A6C34878D82A}">
                    <a16:rowId xmlns:a16="http://schemas.microsoft.com/office/drawing/2014/main" val="10003"/>
                  </a:ext>
                </a:extLst>
              </a:tr>
              <a:tr h="520557">
                <a:tc>
                  <a:txBody>
                    <a:bodyPr/>
                    <a:lstStyle/>
                    <a:p>
                      <a:r>
                        <a:rPr lang="en-US" sz="1400" b="1" dirty="0">
                          <a:solidFill>
                            <a:srgbClr val="FF0000"/>
                          </a:solidFill>
                        </a:rPr>
                        <a:t>Transform</a:t>
                      </a:r>
                      <a:r>
                        <a:rPr lang="en-US" sz="1400" b="1" baseline="0" dirty="0">
                          <a:solidFill>
                            <a:srgbClr val="FF0000"/>
                          </a:solidFill>
                        </a:rPr>
                        <a:t> and conquer</a:t>
                      </a:r>
                      <a:endParaRPr lang="en-US" sz="1400" b="1" dirty="0">
                        <a:solidFill>
                          <a:srgbClr val="FF0000"/>
                        </a:solidFill>
                      </a:endParaRPr>
                    </a:p>
                  </a:txBody>
                  <a:tcPr marT="45721" marB="45721"/>
                </a:tc>
                <a:tc>
                  <a:txBody>
                    <a:bodyPr/>
                    <a:lstStyle/>
                    <a:p>
                      <a:r>
                        <a:rPr lang="en-US" sz="1400" dirty="0">
                          <a:solidFill>
                            <a:srgbClr val="FF0000"/>
                          </a:solidFill>
                        </a:rPr>
                        <a:t>Presorting</a:t>
                      </a:r>
                    </a:p>
                  </a:txBody>
                  <a:tcPr marT="45721" marB="45721"/>
                </a:tc>
                <a:tc>
                  <a:txBody>
                    <a:bodyPr/>
                    <a:lstStyle/>
                    <a:p>
                      <a:r>
                        <a:rPr lang="en-US" sz="1400" dirty="0" err="1">
                          <a:solidFill>
                            <a:srgbClr val="FF0000"/>
                          </a:solidFill>
                        </a:rPr>
                        <a:t>Heapsort</a:t>
                      </a:r>
                      <a:endParaRPr lang="en-US" sz="1400" dirty="0">
                        <a:solidFill>
                          <a:srgbClr val="FF0000"/>
                        </a:solidFill>
                      </a:endParaRPr>
                    </a:p>
                  </a:txBody>
                  <a:tcPr marT="45721" marB="45721"/>
                </a:tc>
                <a:tc>
                  <a:txBody>
                    <a:bodyPr/>
                    <a:lstStyle/>
                    <a:p>
                      <a:r>
                        <a:rPr lang="en-US" sz="1400" dirty="0">
                          <a:solidFill>
                            <a:srgbClr val="FF0000"/>
                          </a:solidFill>
                        </a:rPr>
                        <a:t>AVL tree, </a:t>
                      </a:r>
                    </a:p>
                    <a:p>
                      <a:r>
                        <a:rPr lang="en-US" sz="1400" dirty="0">
                          <a:solidFill>
                            <a:srgbClr val="FF0000"/>
                          </a:solidFill>
                        </a:rPr>
                        <a:t>2-3 tree</a:t>
                      </a:r>
                    </a:p>
                  </a:txBody>
                  <a:tcPr marT="45721" marB="45721"/>
                </a:tc>
                <a:tc>
                  <a:txBody>
                    <a:bodyPr/>
                    <a:lstStyle/>
                    <a:p>
                      <a:endParaRPr lang="en-US" sz="1400" dirty="0">
                        <a:solidFill>
                          <a:srgbClr val="FF0000"/>
                        </a:solidFill>
                      </a:endParaRPr>
                    </a:p>
                  </a:txBody>
                  <a:tcPr marT="45721" marB="45721"/>
                </a:tc>
                <a:tc>
                  <a:txBody>
                    <a:bodyPr/>
                    <a:lstStyle/>
                    <a:p>
                      <a:r>
                        <a:rPr lang="en-US" sz="1400" dirty="0">
                          <a:solidFill>
                            <a:srgbClr val="FF0000"/>
                          </a:solidFill>
                        </a:rPr>
                        <a:t>Gaussian elimination, Polynomial evaluation</a:t>
                      </a:r>
                    </a:p>
                  </a:txBody>
                  <a:tcPr marT="45721" marB="45721"/>
                </a:tc>
                <a:extLst>
                  <a:ext uri="{0D108BD9-81ED-4DB2-BD59-A6C34878D82A}">
                    <a16:rowId xmlns:a16="http://schemas.microsoft.com/office/drawing/2014/main" val="10004"/>
                  </a:ext>
                </a:extLst>
              </a:tr>
              <a:tr h="537981">
                <a:tc>
                  <a:txBody>
                    <a:bodyPr/>
                    <a:lstStyle/>
                    <a:p>
                      <a:r>
                        <a:rPr lang="en-US" sz="1400" b="1" dirty="0">
                          <a:solidFill>
                            <a:srgbClr val="FF0000"/>
                          </a:solidFill>
                        </a:rPr>
                        <a:t>Space and time tradeoff</a:t>
                      </a:r>
                    </a:p>
                  </a:txBody>
                  <a:tcPr marT="45721" marB="45721"/>
                </a:tc>
                <a:tc>
                  <a:txBody>
                    <a:bodyPr/>
                    <a:lstStyle/>
                    <a:p>
                      <a:r>
                        <a:rPr lang="en-US" sz="1400" dirty="0">
                          <a:solidFill>
                            <a:srgbClr val="FF0000"/>
                          </a:solidFill>
                        </a:rPr>
                        <a:t>Hashing, </a:t>
                      </a:r>
                      <a:r>
                        <a:rPr lang="en-US" sz="1400" dirty="0" err="1">
                          <a:solidFill>
                            <a:srgbClr val="FF0000"/>
                          </a:solidFill>
                        </a:rPr>
                        <a:t>Horspool’s</a:t>
                      </a:r>
                      <a:r>
                        <a:rPr lang="en-US" sz="1400" baseline="0" dirty="0">
                          <a:solidFill>
                            <a:srgbClr val="FF0000"/>
                          </a:solidFill>
                        </a:rPr>
                        <a:t> algorithm, BM algorithm </a:t>
                      </a:r>
                      <a:endParaRPr lang="en-US" sz="1400" dirty="0">
                        <a:solidFill>
                          <a:srgbClr val="FF0000"/>
                        </a:solidFill>
                      </a:endParaRPr>
                    </a:p>
                  </a:txBody>
                  <a:tcPr marT="45721" marB="45721"/>
                </a:tc>
                <a:tc>
                  <a:txBody>
                    <a:bodyPr/>
                    <a:lstStyle/>
                    <a:p>
                      <a:r>
                        <a:rPr lang="en-US" sz="1400" dirty="0">
                          <a:solidFill>
                            <a:srgbClr val="FF0000"/>
                          </a:solidFill>
                        </a:rPr>
                        <a:t>Sorting by counting</a:t>
                      </a: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endParaRPr lang="en-US" sz="1400">
                        <a:solidFill>
                          <a:schemeClr val="bg2"/>
                        </a:solidFill>
                      </a:endParaRPr>
                    </a:p>
                  </a:txBody>
                  <a:tcPr marT="45721" marB="45721"/>
                </a:tc>
                <a:extLst>
                  <a:ext uri="{0D108BD9-81ED-4DB2-BD59-A6C34878D82A}">
                    <a16:rowId xmlns:a16="http://schemas.microsoft.com/office/drawing/2014/main" val="10005"/>
                  </a:ext>
                </a:extLst>
              </a:tr>
              <a:tr h="576064">
                <a:tc>
                  <a:txBody>
                    <a:bodyPr/>
                    <a:lstStyle/>
                    <a:p>
                      <a:r>
                        <a:rPr lang="en-US" sz="1400" b="1" dirty="0">
                          <a:solidFill>
                            <a:srgbClr val="FF0000"/>
                          </a:solidFill>
                        </a:rPr>
                        <a:t>Dynamic programming</a:t>
                      </a:r>
                    </a:p>
                  </a:txBody>
                  <a:tcPr marT="45721" marB="45721"/>
                </a:tc>
                <a:tc>
                  <a:txBody>
                    <a:bodyPr/>
                    <a:lstStyle/>
                    <a:p>
                      <a:endParaRPr lang="en-US" sz="1400" dirty="0">
                        <a:solidFill>
                          <a:srgbClr val="FF0000"/>
                        </a:solidFill>
                      </a:endParaRPr>
                    </a:p>
                  </a:txBody>
                  <a:tcPr marT="45721" marB="45721"/>
                </a:tc>
                <a:tc>
                  <a:txBody>
                    <a:bodyPr/>
                    <a:lstStyle/>
                    <a:p>
                      <a:endParaRPr lang="en-US" sz="1400">
                        <a:solidFill>
                          <a:srgbClr val="FF0000"/>
                        </a:solidFill>
                      </a:endParaRPr>
                    </a:p>
                  </a:txBody>
                  <a:tcPr marT="45721" marB="45721"/>
                </a:tc>
                <a:tc>
                  <a:txBody>
                    <a:bodyPr/>
                    <a:lstStyle/>
                    <a:p>
                      <a:r>
                        <a:rPr lang="en-US" sz="1400" dirty="0">
                          <a:solidFill>
                            <a:srgbClr val="FF0000"/>
                          </a:solidFill>
                        </a:rPr>
                        <a:t>Optimal binary search trees</a:t>
                      </a:r>
                    </a:p>
                  </a:txBody>
                  <a:tcPr marT="45721" marB="45721"/>
                </a:tc>
                <a:tc>
                  <a:txBody>
                    <a:bodyPr/>
                    <a:lstStyle/>
                    <a:p>
                      <a:r>
                        <a:rPr lang="en-US" sz="1400" dirty="0">
                          <a:solidFill>
                            <a:srgbClr val="FF0000"/>
                          </a:solidFill>
                        </a:rPr>
                        <a:t>Shortest paths problem</a:t>
                      </a:r>
                    </a:p>
                  </a:txBody>
                  <a:tcPr marT="45721" marB="45721"/>
                </a:tc>
                <a:tc>
                  <a:txBody>
                    <a:bodyPr/>
                    <a:lstStyle/>
                    <a:p>
                      <a:r>
                        <a:rPr lang="en-US" sz="1400" dirty="0">
                          <a:solidFill>
                            <a:srgbClr val="FF0000"/>
                          </a:solidFill>
                        </a:rPr>
                        <a:t>Knapsack</a:t>
                      </a:r>
                      <a:r>
                        <a:rPr lang="en-US" sz="1400" baseline="0" dirty="0">
                          <a:solidFill>
                            <a:srgbClr val="FF0000"/>
                          </a:solidFill>
                        </a:rPr>
                        <a:t> problem, Memory functions</a:t>
                      </a:r>
                      <a:endParaRPr lang="en-US" sz="1400" dirty="0">
                        <a:solidFill>
                          <a:srgbClr val="FF0000"/>
                        </a:solidFill>
                      </a:endParaRPr>
                    </a:p>
                  </a:txBody>
                  <a:tcPr marT="45721" marB="45721"/>
                </a:tc>
                <a:extLst>
                  <a:ext uri="{0D108BD9-81ED-4DB2-BD59-A6C34878D82A}">
                    <a16:rowId xmlns:a16="http://schemas.microsoft.com/office/drawing/2014/main" val="10006"/>
                  </a:ext>
                </a:extLst>
              </a:tr>
              <a:tr h="520557">
                <a:tc>
                  <a:txBody>
                    <a:bodyPr/>
                    <a:lstStyle/>
                    <a:p>
                      <a:r>
                        <a:rPr lang="en-US" sz="1400" b="1" dirty="0">
                          <a:solidFill>
                            <a:srgbClr val="FF0000"/>
                          </a:solidFill>
                        </a:rPr>
                        <a:t>Greedy techniques </a:t>
                      </a: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r>
                        <a:rPr lang="en-US" sz="1400" dirty="0">
                          <a:solidFill>
                            <a:srgbClr val="FF0000"/>
                          </a:solidFill>
                        </a:rPr>
                        <a:t>Minimum</a:t>
                      </a:r>
                      <a:r>
                        <a:rPr lang="en-US" sz="1400" baseline="0" dirty="0">
                          <a:solidFill>
                            <a:srgbClr val="FF0000"/>
                          </a:solidFill>
                        </a:rPr>
                        <a:t> spanning tree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FF0000"/>
                          </a:solidFill>
                        </a:rPr>
                        <a:t>Shortest paths problem</a:t>
                      </a:r>
                    </a:p>
                  </a:txBody>
                  <a:tcPr marT="45721" marB="45721"/>
                </a:tc>
                <a:tc>
                  <a:txBody>
                    <a:bodyPr/>
                    <a:lstStyle/>
                    <a:p>
                      <a:r>
                        <a:rPr lang="en-US" sz="1400" dirty="0">
                          <a:solidFill>
                            <a:srgbClr val="FF0000"/>
                          </a:solidFill>
                        </a:rPr>
                        <a:t>Huffman trees</a:t>
                      </a:r>
                    </a:p>
                  </a:txBody>
                  <a:tcPr marT="45721" marB="45721"/>
                </a:tc>
                <a:extLst>
                  <a:ext uri="{0D108BD9-81ED-4DB2-BD59-A6C34878D82A}">
                    <a16:rowId xmlns:a16="http://schemas.microsoft.com/office/drawing/2014/main" val="10007"/>
                  </a:ext>
                </a:extLst>
              </a:tr>
              <a:tr h="520557">
                <a:tc>
                  <a:txBody>
                    <a:bodyPr/>
                    <a:lstStyle/>
                    <a:p>
                      <a:r>
                        <a:rPr lang="en-US" sz="1400" b="1" dirty="0">
                          <a:solidFill>
                            <a:srgbClr val="FF0000"/>
                          </a:solidFill>
                        </a:rPr>
                        <a:t>Iterative</a:t>
                      </a:r>
                    </a:p>
                    <a:p>
                      <a:r>
                        <a:rPr lang="en-US" sz="1400" b="1" dirty="0">
                          <a:solidFill>
                            <a:srgbClr val="FF0000"/>
                          </a:solidFill>
                        </a:rPr>
                        <a:t>improvement</a:t>
                      </a:r>
                    </a:p>
                  </a:txBody>
                  <a:tcPr marT="45721" marB="45721"/>
                </a:tc>
                <a:tc>
                  <a:txBody>
                    <a:bodyPr/>
                    <a:lstStyle/>
                    <a:p>
                      <a:endParaRPr lang="en-US" sz="1400" dirty="0">
                        <a:solidFill>
                          <a:srgbClr val="FF0000"/>
                        </a:solidFill>
                      </a:endParaRPr>
                    </a:p>
                  </a:txBody>
                  <a:tcPr marT="45721" marB="45721"/>
                </a:tc>
                <a:tc>
                  <a:txBody>
                    <a:bodyPr/>
                    <a:lstStyle/>
                    <a:p>
                      <a:endParaRPr lang="en-US" sz="1400" dirty="0">
                        <a:solidFill>
                          <a:srgbClr val="FF0000"/>
                        </a:solidFill>
                      </a:endParaRPr>
                    </a:p>
                  </a:txBody>
                  <a:tcPr marT="45721" marB="45721"/>
                </a:tc>
                <a:tc>
                  <a:txBody>
                    <a:bodyPr/>
                    <a:lstStyle/>
                    <a:p>
                      <a:endParaRPr lang="en-US" sz="1400" dirty="0">
                        <a:solidFill>
                          <a:srgbClr val="FF0000"/>
                        </a:solidFill>
                      </a:endParaRPr>
                    </a:p>
                  </a:txBody>
                  <a:tcPr marT="45721" marB="45721"/>
                </a:tc>
                <a:tc>
                  <a:txBody>
                    <a:bodyPr/>
                    <a:lstStyle/>
                    <a:p>
                      <a:r>
                        <a:rPr lang="en-US" sz="1400" dirty="0">
                          <a:solidFill>
                            <a:srgbClr val="FF0000"/>
                          </a:solidFill>
                        </a:rPr>
                        <a:t>Maximum flow</a:t>
                      </a:r>
                    </a:p>
                  </a:txBody>
                  <a:tcPr marT="45721" marB="45721"/>
                </a:tc>
                <a:tc>
                  <a:txBody>
                    <a:bodyPr/>
                    <a:lstStyle/>
                    <a:p>
                      <a:r>
                        <a:rPr lang="en-US" sz="1400" dirty="0">
                          <a:solidFill>
                            <a:srgbClr val="FF0000"/>
                          </a:solidFill>
                        </a:rPr>
                        <a:t>Stable marriage</a:t>
                      </a:r>
                    </a:p>
                    <a:p>
                      <a:r>
                        <a:rPr lang="en-US" sz="1400" dirty="0">
                          <a:solidFill>
                            <a:srgbClr val="FF0000"/>
                          </a:solidFill>
                        </a:rPr>
                        <a:t>problem</a:t>
                      </a:r>
                    </a:p>
                  </a:txBody>
                  <a:tcPr marT="45721" marB="45721"/>
                </a:tc>
                <a:extLst>
                  <a:ext uri="{0D108BD9-81ED-4DB2-BD59-A6C34878D82A}">
                    <a16:rowId xmlns:a16="http://schemas.microsoft.com/office/drawing/2014/main" val="10008"/>
                  </a:ext>
                </a:extLst>
              </a:tr>
              <a:tr h="52055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chemeClr val="bg1"/>
                          </a:solidFill>
                        </a:rPr>
                        <a:t>Backtracking Branch &amp; bound</a:t>
                      </a: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r>
                        <a:rPr lang="en-US" sz="1400" dirty="0">
                          <a:solidFill>
                            <a:schemeClr val="bg2"/>
                          </a:solidFill>
                        </a:rPr>
                        <a:t>Traveling salesman problem</a:t>
                      </a:r>
                      <a:r>
                        <a:rPr lang="en-US" sz="1400" dirty="0">
                          <a:solidFill>
                            <a:srgbClr val="FF0000"/>
                          </a:solidFill>
                        </a:rPr>
                        <a:t>, </a:t>
                      </a:r>
                      <a:endParaRPr lang="en-US" sz="1400" dirty="0">
                        <a:solidFill>
                          <a:schemeClr val="bg2"/>
                        </a:solidFill>
                      </a:endParaRPr>
                    </a:p>
                  </a:txBody>
                  <a:tcPr marT="45721" marB="45721"/>
                </a:tc>
                <a:tc>
                  <a:txBody>
                    <a:bodyPr/>
                    <a:lstStyle/>
                    <a:p>
                      <a:r>
                        <a:rPr lang="en-US" sz="1400" dirty="0">
                          <a:solidFill>
                            <a:schemeClr val="bg2"/>
                          </a:solidFill>
                        </a:rPr>
                        <a:t>N-queens,</a:t>
                      </a:r>
                      <a:r>
                        <a:rPr lang="en-US" sz="1400" baseline="0" dirty="0">
                          <a:solidFill>
                            <a:schemeClr val="bg2"/>
                          </a:solidFill>
                        </a:rPr>
                        <a:t> Assignment, Knapsack</a:t>
                      </a:r>
                      <a:endParaRPr lang="en-US" sz="1400" dirty="0">
                        <a:solidFill>
                          <a:schemeClr val="bg2"/>
                        </a:solidFill>
                      </a:endParaRPr>
                    </a:p>
                  </a:txBody>
                  <a:tcPr marT="45721" marB="45721"/>
                </a:tc>
                <a:extLst>
                  <a:ext uri="{0D108BD9-81ED-4DB2-BD59-A6C34878D82A}">
                    <a16:rowId xmlns:a16="http://schemas.microsoft.com/office/drawing/2014/main" val="10009"/>
                  </a:ext>
                </a:extLst>
              </a:tr>
            </a:tbl>
          </a:graphicData>
        </a:graphic>
      </p:graphicFrame>
      <p:sp>
        <p:nvSpPr>
          <p:cNvPr id="42052" name="Slide Number Placeholder 3"/>
          <p:cNvSpPr>
            <a:spLocks noGrp="1"/>
          </p:cNvSpPr>
          <p:nvPr>
            <p:ph type="sldNum" sz="quarter" idx="4294967295"/>
          </p:nvPr>
        </p:nvSpPr>
        <p:spPr>
          <a:xfrm>
            <a:off x="8583612" y="6426200"/>
            <a:ext cx="1905000" cy="30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A50021"/>
              </a:buClr>
              <a:buSzPct val="75000"/>
              <a:buFont typeface="Monotype Sorts" pitchFamily="2" charset="2"/>
              <a:buChar char="b"/>
              <a:defRPr kumimoji="1" sz="2400" b="1">
                <a:solidFill>
                  <a:srgbClr val="FFFF99"/>
                </a:solidFill>
                <a:latin typeface="Times New Roman" panose="02020603050405020304" pitchFamily="18" charset="0"/>
              </a:defRPr>
            </a:lvl1pPr>
            <a:lvl2pPr marL="742950" indent="-285750">
              <a:spcBef>
                <a:spcPct val="20000"/>
              </a:spcBef>
              <a:buClr>
                <a:srgbClr val="A50021"/>
              </a:buClr>
              <a:buChar char="•"/>
              <a:defRPr kumimoji="1" sz="2000" b="1">
                <a:solidFill>
                  <a:srgbClr val="FFFF99"/>
                </a:solidFill>
                <a:latin typeface="Times New Roman" panose="02020603050405020304" pitchFamily="18" charset="0"/>
              </a:defRPr>
            </a:lvl2pPr>
            <a:lvl3pPr marL="1143000" indent="-228600">
              <a:spcBef>
                <a:spcPct val="20000"/>
              </a:spcBef>
              <a:buClr>
                <a:srgbClr val="A50021"/>
              </a:buClr>
              <a:buChar char="–"/>
              <a:defRPr kumimoji="1" b="1">
                <a:solidFill>
                  <a:srgbClr val="FFFF99"/>
                </a:solidFill>
                <a:latin typeface="Times New Roman" panose="02020603050405020304" pitchFamily="18" charset="0"/>
              </a:defRPr>
            </a:lvl3pPr>
            <a:lvl4pPr marL="1600200" indent="-228600">
              <a:spcBef>
                <a:spcPct val="20000"/>
              </a:spcBef>
              <a:buClr>
                <a:srgbClr val="A50021"/>
              </a:buClr>
              <a:buChar char="–"/>
              <a:defRPr kumimoji="1" b="1">
                <a:solidFill>
                  <a:srgbClr val="FFFF99"/>
                </a:solidFill>
                <a:latin typeface="Times New Roman" panose="02020603050405020304" pitchFamily="18" charset="0"/>
              </a:defRPr>
            </a:lvl4pPr>
            <a:lvl5pPr marL="2057400" indent="-228600">
              <a:spcBef>
                <a:spcPct val="20000"/>
              </a:spcBef>
              <a:buClr>
                <a:srgbClr val="A50021"/>
              </a:buClr>
              <a:buChar char="»"/>
              <a:defRPr kumimoji="1" b="1">
                <a:solidFill>
                  <a:srgbClr val="FFFF99"/>
                </a:solidFill>
                <a:latin typeface="Times New Roman" panose="02020603050405020304" pitchFamily="18" charset="0"/>
              </a:defRPr>
            </a:lvl5pPr>
            <a:lvl6pPr marL="25146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6pPr>
            <a:lvl7pPr marL="29718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7pPr>
            <a:lvl8pPr marL="34290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8pPr>
            <a:lvl9pPr marL="38862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9pPr>
          </a:lstStyle>
          <a:p>
            <a:pPr>
              <a:spcBef>
                <a:spcPct val="50000"/>
              </a:spcBef>
              <a:buClrTx/>
              <a:buSzTx/>
              <a:buFontTx/>
              <a:buNone/>
            </a:pPr>
            <a:r>
              <a:rPr kumimoji="0" lang="en-US" altLang="en-US" sz="1400" b="0">
                <a:solidFill>
                  <a:schemeClr val="tx1"/>
                </a:solidFill>
                <a:latin typeface="Arial Narrow" panose="020B0606020202030204" pitchFamily="34" charset="0"/>
              </a:rPr>
              <a:t>1-</a:t>
            </a:r>
            <a:fld id="{EB39D732-F874-4C16-BCD0-93ACD6D36993}" type="slidenum">
              <a:rPr kumimoji="0" lang="en-US" altLang="en-US" sz="1400" b="0">
                <a:solidFill>
                  <a:schemeClr val="tx1"/>
                </a:solidFill>
                <a:latin typeface="Arial Narrow" panose="020B0606020202030204" pitchFamily="34" charset="0"/>
              </a:rPr>
              <a:pPr>
                <a:spcBef>
                  <a:spcPct val="50000"/>
                </a:spcBef>
                <a:buClrTx/>
                <a:buSzTx/>
                <a:buFontTx/>
                <a:buNone/>
              </a:pPr>
              <a:t>44</a:t>
            </a:fld>
            <a:endParaRPr kumimoji="0" lang="en-US" altLang="en-US" sz="1400" b="0">
              <a:solidFill>
                <a:schemeClr val="tx1"/>
              </a:solidFill>
              <a:latin typeface="Arial Narrow" panose="020B0606020202030204" pitchFamily="34" charset="0"/>
            </a:endParaRPr>
          </a:p>
        </p:txBody>
      </p:sp>
      <p:pic>
        <p:nvPicPr>
          <p:cNvPr id="4" name="Audio 3">
            <a:hlinkClick r:id="" action="ppaction://media"/>
            <a:extLst>
              <a:ext uri="{FF2B5EF4-FFF2-40B4-BE49-F238E27FC236}">
                <a16:creationId xmlns:a16="http://schemas.microsoft.com/office/drawing/2014/main" id="{851CD689-8479-2E4C-AE62-A475699AB97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259173674"/>
      </p:ext>
    </p:extLst>
  </p:cSld>
  <p:clrMapOvr>
    <a:masterClrMapping/>
  </p:clrMapOvr>
  <mc:AlternateContent xmlns:mc="http://schemas.openxmlformats.org/markup-compatibility/2006">
    <mc:Choice xmlns:p14="http://schemas.microsoft.com/office/powerpoint/2010/main" Requires="p14">
      <p:transition spd="med" p14:dur="700" advTm="47205">
        <p:fade/>
      </p:transition>
    </mc:Choice>
    <mc:Fallback>
      <p:transition spd="med" advTm="472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2"/>
          <p:cNvSpPr>
            <a:spLocks noGrp="1" noChangeArrowheads="1"/>
          </p:cNvSpPr>
          <p:nvPr>
            <p:ph type="title"/>
          </p:nvPr>
        </p:nvSpPr>
        <p:spPr>
          <a:xfrm>
            <a:off x="1053852" y="332656"/>
            <a:ext cx="9144001" cy="723528"/>
          </a:xfrm>
        </p:spPr>
        <p:txBody>
          <a:bodyPr/>
          <a:lstStyle/>
          <a:p>
            <a:pPr>
              <a:defRPr/>
            </a:pPr>
            <a:r>
              <a:rPr lang="en-US" dirty="0"/>
              <a:t>Recommended Reading</a:t>
            </a:r>
          </a:p>
        </p:txBody>
      </p:sp>
      <p:sp>
        <p:nvSpPr>
          <p:cNvPr id="195587" name="Rectangle 3"/>
          <p:cNvSpPr>
            <a:spLocks noGrp="1" noChangeArrowheads="1"/>
          </p:cNvSpPr>
          <p:nvPr>
            <p:ph idx="1"/>
          </p:nvPr>
        </p:nvSpPr>
        <p:spPr>
          <a:xfrm>
            <a:off x="1413892" y="1556792"/>
            <a:ext cx="9134391" cy="4114801"/>
          </a:xfrm>
        </p:spPr>
        <p:txBody>
          <a:bodyPr>
            <a:normAutofit/>
          </a:bodyPr>
          <a:lstStyle/>
          <a:p>
            <a:pPr>
              <a:defRPr/>
            </a:pPr>
            <a:r>
              <a:rPr lang="en-US" dirty="0">
                <a:latin typeface="Arial" panose="020B0604020202020204" pitchFamily="34" charset="0"/>
                <a:cs typeface="Arial" panose="020B0604020202020204" pitchFamily="34" charset="0"/>
              </a:rPr>
              <a:t>10.2</a:t>
            </a:r>
          </a:p>
          <a:p>
            <a:pPr>
              <a:defRPr/>
            </a:pPr>
            <a:r>
              <a:rPr lang="en-US" dirty="0">
                <a:latin typeface="Arial" panose="020B0604020202020204" pitchFamily="34" charset="0"/>
                <a:cs typeface="Arial" panose="020B0604020202020204" pitchFamily="34" charset="0"/>
              </a:rPr>
              <a:t>10.4</a:t>
            </a:r>
          </a:p>
          <a:p>
            <a:pPr>
              <a:defRPr/>
            </a:pPr>
            <a:endParaRPr lang="en-US" dirty="0">
              <a:latin typeface="Arial" panose="020B0604020202020204" pitchFamily="34" charset="0"/>
              <a:cs typeface="Arial" panose="020B0604020202020204" pitchFamily="34" charset="0"/>
            </a:endParaRPr>
          </a:p>
          <a:p>
            <a:pPr>
              <a:defRP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8973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62" name="Rectangle 2"/>
          <p:cNvSpPr>
            <a:spLocks noGrp="1" noChangeArrowheads="1"/>
          </p:cNvSpPr>
          <p:nvPr>
            <p:ph type="title"/>
          </p:nvPr>
        </p:nvSpPr>
        <p:spPr>
          <a:xfrm>
            <a:off x="693812" y="188640"/>
            <a:ext cx="8534400" cy="685800"/>
          </a:xfrm>
        </p:spPr>
        <p:txBody>
          <a:bodyPr/>
          <a:lstStyle/>
          <a:p>
            <a:pPr>
              <a:defRPr/>
            </a:pPr>
            <a:r>
              <a:rPr lang="en-US" dirty="0"/>
              <a:t>Maximum Flow Problem</a:t>
            </a:r>
          </a:p>
        </p:txBody>
      </p:sp>
      <p:sp>
        <p:nvSpPr>
          <p:cNvPr id="450563" name="Rectangle 3"/>
          <p:cNvSpPr>
            <a:spLocks noGrp="1" noChangeArrowheads="1"/>
          </p:cNvSpPr>
          <p:nvPr>
            <p:ph type="body" idx="1"/>
          </p:nvPr>
        </p:nvSpPr>
        <p:spPr>
          <a:xfrm>
            <a:off x="693812" y="1143000"/>
            <a:ext cx="10513168" cy="5334000"/>
          </a:xfrm>
        </p:spPr>
        <p:txBody>
          <a:bodyPr>
            <a:normAutofit/>
          </a:bodyPr>
          <a:lstStyle/>
          <a:p>
            <a:pPr marL="0" indent="0">
              <a:buNone/>
              <a:defRPr/>
            </a:pPr>
            <a:r>
              <a:rPr lang="en-US" dirty="0"/>
              <a:t>Problem of maximizing the flow of a material through a transportation network (e.g., pipeline system, communications or transportation networks) </a:t>
            </a:r>
            <a:br>
              <a:rPr lang="en-US" dirty="0"/>
            </a:br>
            <a:endParaRPr lang="en-US" dirty="0"/>
          </a:p>
          <a:p>
            <a:pPr marL="0" indent="0">
              <a:buNone/>
              <a:defRPr/>
            </a:pPr>
            <a:r>
              <a:rPr lang="en-US" dirty="0"/>
              <a:t>Formally represented by a </a:t>
            </a:r>
            <a:r>
              <a:rPr lang="en-US" dirty="0">
                <a:solidFill>
                  <a:srgbClr val="FFC000"/>
                </a:solidFill>
              </a:rPr>
              <a:t>connected weighted digraph</a:t>
            </a:r>
            <a:r>
              <a:rPr lang="en-US" dirty="0">
                <a:solidFill>
                  <a:srgbClr val="FFFF00"/>
                </a:solidFill>
              </a:rPr>
              <a:t> </a:t>
            </a:r>
            <a:r>
              <a:rPr lang="en-US" dirty="0"/>
              <a:t>with </a:t>
            </a:r>
            <a:r>
              <a:rPr lang="en-US" i="1" dirty="0"/>
              <a:t>n</a:t>
            </a:r>
            <a:r>
              <a:rPr lang="en-US" dirty="0"/>
              <a:t> vertices numbered from 1 to </a:t>
            </a:r>
            <a:r>
              <a:rPr lang="en-US" i="1" dirty="0"/>
              <a:t>n </a:t>
            </a:r>
            <a:r>
              <a:rPr lang="en-US" dirty="0"/>
              <a:t> with the following properties:</a:t>
            </a:r>
          </a:p>
          <a:p>
            <a:pPr lvl="1">
              <a:lnSpc>
                <a:spcPct val="90000"/>
              </a:lnSpc>
              <a:defRPr/>
            </a:pPr>
            <a:r>
              <a:rPr lang="en-US" sz="2400" dirty="0"/>
              <a:t>containing exactly one vertex with no entering edges, called the </a:t>
            </a:r>
            <a:r>
              <a:rPr lang="en-US" sz="2400" i="1" dirty="0">
                <a:solidFill>
                  <a:srgbClr val="FFC000"/>
                </a:solidFill>
              </a:rPr>
              <a:t>source</a:t>
            </a:r>
            <a:r>
              <a:rPr lang="en-US" sz="2400" dirty="0"/>
              <a:t>  (numbered 1)</a:t>
            </a:r>
          </a:p>
          <a:p>
            <a:pPr lvl="1">
              <a:lnSpc>
                <a:spcPct val="90000"/>
              </a:lnSpc>
              <a:defRPr/>
            </a:pPr>
            <a:r>
              <a:rPr lang="en-US" sz="2400" dirty="0"/>
              <a:t>containing exactly one vertex with no leaving edges, called the </a:t>
            </a:r>
            <a:r>
              <a:rPr lang="en-US" sz="2400" i="1" dirty="0">
                <a:solidFill>
                  <a:srgbClr val="FFC000"/>
                </a:solidFill>
              </a:rPr>
              <a:t>sink</a:t>
            </a:r>
            <a:r>
              <a:rPr lang="en-US" sz="2400" dirty="0"/>
              <a:t> (numbered </a:t>
            </a:r>
            <a:r>
              <a:rPr lang="en-US" sz="2400" i="1" dirty="0"/>
              <a:t>n</a:t>
            </a:r>
            <a:r>
              <a:rPr lang="en-US" sz="2400" dirty="0"/>
              <a:t>)</a:t>
            </a:r>
            <a:endParaRPr lang="en-US" sz="2400" i="1" dirty="0"/>
          </a:p>
          <a:p>
            <a:pPr lvl="1">
              <a:lnSpc>
                <a:spcPct val="90000"/>
              </a:lnSpc>
              <a:defRPr/>
            </a:pPr>
            <a:r>
              <a:rPr lang="en-US" sz="2400" dirty="0"/>
              <a:t>having positive integer weight </a:t>
            </a:r>
            <a:r>
              <a:rPr lang="en-US" sz="2400" i="1" dirty="0" err="1"/>
              <a:t>u</a:t>
            </a:r>
            <a:r>
              <a:rPr lang="en-US" sz="2400" i="1" baseline="-25000" dirty="0" err="1"/>
              <a:t>ij</a:t>
            </a:r>
            <a:r>
              <a:rPr lang="en-US" sz="2400" i="1" dirty="0"/>
              <a:t> </a:t>
            </a:r>
            <a:r>
              <a:rPr lang="en-US" sz="2400" dirty="0"/>
              <a:t>on each</a:t>
            </a:r>
            <a:r>
              <a:rPr lang="en-US" sz="2400" i="1" dirty="0"/>
              <a:t> </a:t>
            </a:r>
            <a:r>
              <a:rPr lang="en-US" sz="2400" dirty="0"/>
              <a:t>directed edge</a:t>
            </a:r>
            <a:r>
              <a:rPr lang="en-US" sz="2400" i="1" dirty="0"/>
              <a:t> </a:t>
            </a:r>
            <a:r>
              <a:rPr lang="en-US" sz="2400" dirty="0"/>
              <a:t>(</a:t>
            </a:r>
            <a:r>
              <a:rPr lang="en-US" sz="2400" i="1" dirty="0" err="1"/>
              <a:t>i.j</a:t>
            </a:r>
            <a:r>
              <a:rPr lang="en-US" sz="2400" dirty="0"/>
              <a:t>)</a:t>
            </a:r>
            <a:r>
              <a:rPr lang="en-US" sz="2400" i="1" dirty="0"/>
              <a:t>, </a:t>
            </a:r>
            <a:r>
              <a:rPr lang="en-US" sz="2400" dirty="0"/>
              <a:t>called the </a:t>
            </a:r>
            <a:r>
              <a:rPr lang="en-US" sz="2400" i="1" dirty="0"/>
              <a:t> edge capacity</a:t>
            </a:r>
            <a:r>
              <a:rPr lang="en-US" sz="2400" dirty="0"/>
              <a:t>,  indicating the </a:t>
            </a:r>
            <a:r>
              <a:rPr lang="en-US" sz="2400" dirty="0">
                <a:solidFill>
                  <a:srgbClr val="FFC000"/>
                </a:solidFill>
              </a:rPr>
              <a:t>upper bound</a:t>
            </a:r>
            <a:r>
              <a:rPr lang="en-US" sz="2400" dirty="0">
                <a:solidFill>
                  <a:srgbClr val="FFFF00"/>
                </a:solidFill>
              </a:rPr>
              <a:t> </a:t>
            </a:r>
            <a:r>
              <a:rPr lang="en-US" sz="2400" dirty="0"/>
              <a:t>on the amount of the material that can be sent from vertex </a:t>
            </a:r>
            <a:r>
              <a:rPr lang="en-US" sz="2400" i="1" dirty="0" err="1"/>
              <a:t>i</a:t>
            </a:r>
            <a:r>
              <a:rPr lang="en-US" sz="2400" i="1" dirty="0"/>
              <a:t> </a:t>
            </a:r>
            <a:r>
              <a:rPr lang="en-US" sz="2400" dirty="0"/>
              <a:t>to</a:t>
            </a:r>
            <a:r>
              <a:rPr lang="en-US" sz="2400" i="1" dirty="0"/>
              <a:t> </a:t>
            </a:r>
            <a:r>
              <a:rPr lang="en-US" sz="2400" dirty="0"/>
              <a:t>vertex</a:t>
            </a:r>
            <a:r>
              <a:rPr lang="en-US" sz="2400" i="1" dirty="0"/>
              <a:t> j</a:t>
            </a:r>
            <a:r>
              <a:rPr lang="en-US" sz="2400" dirty="0"/>
              <a:t> through this edge</a:t>
            </a:r>
          </a:p>
          <a:p>
            <a:pPr marL="0" indent="0">
              <a:buNone/>
              <a:defRPr/>
            </a:pPr>
            <a:endParaRPr lang="en-US" dirty="0"/>
          </a:p>
        </p:txBody>
      </p:sp>
      <p:pic>
        <p:nvPicPr>
          <p:cNvPr id="10" name="Audio 9">
            <a:hlinkClick r:id="" action="ppaction://media"/>
            <a:extLst>
              <a:ext uri="{FF2B5EF4-FFF2-40B4-BE49-F238E27FC236}">
                <a16:creationId xmlns:a16="http://schemas.microsoft.com/office/drawing/2014/main" id="{AF12CAFF-C6F2-B341-957C-16F5DA4C8B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81841">
        <p:fade/>
      </p:transition>
    </mc:Choice>
    <mc:Fallback xmlns="">
      <p:transition spd="med" advTm="818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586" name="Rectangle 2"/>
          <p:cNvSpPr>
            <a:spLocks noGrp="1" noChangeArrowheads="1"/>
          </p:cNvSpPr>
          <p:nvPr>
            <p:ph type="title"/>
          </p:nvPr>
        </p:nvSpPr>
        <p:spPr>
          <a:xfrm>
            <a:off x="693812" y="199484"/>
            <a:ext cx="9144001" cy="801687"/>
          </a:xfrm>
        </p:spPr>
        <p:txBody>
          <a:bodyPr/>
          <a:lstStyle/>
          <a:p>
            <a:pPr>
              <a:defRPr/>
            </a:pPr>
            <a:r>
              <a:rPr lang="en-US" dirty="0"/>
              <a:t>Example of Flow Network</a:t>
            </a:r>
          </a:p>
        </p:txBody>
      </p:sp>
      <p:grpSp>
        <p:nvGrpSpPr>
          <p:cNvPr id="44035" name="Group 3"/>
          <p:cNvGrpSpPr>
            <a:grpSpLocks/>
          </p:cNvGrpSpPr>
          <p:nvPr/>
        </p:nvGrpSpPr>
        <p:grpSpPr bwMode="auto">
          <a:xfrm>
            <a:off x="2970212" y="1676400"/>
            <a:ext cx="5791200" cy="3962400"/>
            <a:chOff x="912" y="1056"/>
            <a:chExt cx="3648" cy="2496"/>
          </a:xfrm>
        </p:grpSpPr>
        <p:sp>
          <p:nvSpPr>
            <p:cNvPr id="44040" name="Oval 4"/>
            <p:cNvSpPr>
              <a:spLocks noChangeArrowheads="1"/>
            </p:cNvSpPr>
            <p:nvPr/>
          </p:nvSpPr>
          <p:spPr bwMode="auto">
            <a:xfrm>
              <a:off x="912" y="2112"/>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4041" name="Oval 5"/>
            <p:cNvSpPr>
              <a:spLocks noChangeArrowheads="1"/>
            </p:cNvSpPr>
            <p:nvPr/>
          </p:nvSpPr>
          <p:spPr bwMode="auto">
            <a:xfrm>
              <a:off x="1920" y="3216"/>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4042" name="Oval 6"/>
            <p:cNvSpPr>
              <a:spLocks noChangeArrowheads="1"/>
            </p:cNvSpPr>
            <p:nvPr/>
          </p:nvSpPr>
          <p:spPr bwMode="auto">
            <a:xfrm>
              <a:off x="3072" y="2112"/>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4043" name="Oval 7"/>
            <p:cNvSpPr>
              <a:spLocks noChangeArrowheads="1"/>
            </p:cNvSpPr>
            <p:nvPr/>
          </p:nvSpPr>
          <p:spPr bwMode="auto">
            <a:xfrm>
              <a:off x="1920" y="2112"/>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4044" name="Oval 8"/>
            <p:cNvSpPr>
              <a:spLocks noChangeArrowheads="1"/>
            </p:cNvSpPr>
            <p:nvPr/>
          </p:nvSpPr>
          <p:spPr bwMode="auto">
            <a:xfrm>
              <a:off x="3024" y="1056"/>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4045" name="Oval 9"/>
            <p:cNvSpPr>
              <a:spLocks noChangeArrowheads="1"/>
            </p:cNvSpPr>
            <p:nvPr/>
          </p:nvSpPr>
          <p:spPr bwMode="auto">
            <a:xfrm>
              <a:off x="4224" y="2160"/>
              <a:ext cx="336" cy="336"/>
            </a:xfrm>
            <a:prstGeom prst="ellipse">
              <a:avLst/>
            </a:prstGeom>
            <a:noFill/>
            <a:ln w="9525">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endParaRPr lang="en-CA" altLang="en-US"/>
            </a:p>
          </p:txBody>
        </p:sp>
        <p:sp>
          <p:nvSpPr>
            <p:cNvPr id="44046" name="Line 10"/>
            <p:cNvSpPr>
              <a:spLocks noChangeShapeType="1"/>
            </p:cNvSpPr>
            <p:nvPr/>
          </p:nvSpPr>
          <p:spPr bwMode="auto">
            <a:xfrm>
              <a:off x="1152" y="2448"/>
              <a:ext cx="816" cy="816"/>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4047" name="Line 11"/>
            <p:cNvSpPr>
              <a:spLocks noChangeShapeType="1"/>
            </p:cNvSpPr>
            <p:nvPr/>
          </p:nvSpPr>
          <p:spPr bwMode="auto">
            <a:xfrm>
              <a:off x="1248" y="2304"/>
              <a:ext cx="672"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4048" name="Line 12"/>
            <p:cNvSpPr>
              <a:spLocks noChangeShapeType="1"/>
            </p:cNvSpPr>
            <p:nvPr/>
          </p:nvSpPr>
          <p:spPr bwMode="auto">
            <a:xfrm flipV="1">
              <a:off x="2208" y="1344"/>
              <a:ext cx="864" cy="816"/>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4049" name="Line 13"/>
            <p:cNvSpPr>
              <a:spLocks noChangeShapeType="1"/>
            </p:cNvSpPr>
            <p:nvPr/>
          </p:nvSpPr>
          <p:spPr bwMode="auto">
            <a:xfrm>
              <a:off x="2256" y="2304"/>
              <a:ext cx="816"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4050" name="Line 14"/>
            <p:cNvSpPr>
              <a:spLocks noChangeShapeType="1"/>
            </p:cNvSpPr>
            <p:nvPr/>
          </p:nvSpPr>
          <p:spPr bwMode="auto">
            <a:xfrm flipV="1">
              <a:off x="2256" y="2448"/>
              <a:ext cx="864" cy="864"/>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4051" name="Line 15"/>
            <p:cNvSpPr>
              <a:spLocks noChangeShapeType="1"/>
            </p:cNvSpPr>
            <p:nvPr/>
          </p:nvSpPr>
          <p:spPr bwMode="auto">
            <a:xfrm>
              <a:off x="3408" y="2304"/>
              <a:ext cx="816"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4052" name="Line 16"/>
            <p:cNvSpPr>
              <a:spLocks noChangeShapeType="1"/>
            </p:cNvSpPr>
            <p:nvPr/>
          </p:nvSpPr>
          <p:spPr bwMode="auto">
            <a:xfrm>
              <a:off x="3312" y="1296"/>
              <a:ext cx="1008" cy="912"/>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4053" name="Text Box 17"/>
            <p:cNvSpPr txBox="1">
              <a:spLocks noChangeArrowheads="1"/>
            </p:cNvSpPr>
            <p:nvPr/>
          </p:nvSpPr>
          <p:spPr bwMode="auto">
            <a:xfrm>
              <a:off x="960" y="2160"/>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44054" name="Text Box 18"/>
            <p:cNvSpPr txBox="1">
              <a:spLocks noChangeArrowheads="1"/>
            </p:cNvSpPr>
            <p:nvPr/>
          </p:nvSpPr>
          <p:spPr bwMode="auto">
            <a:xfrm>
              <a:off x="1968" y="2160"/>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44055" name="Text Box 19"/>
            <p:cNvSpPr txBox="1">
              <a:spLocks noChangeArrowheads="1"/>
            </p:cNvSpPr>
            <p:nvPr/>
          </p:nvSpPr>
          <p:spPr bwMode="auto">
            <a:xfrm>
              <a:off x="3120" y="2160"/>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44056" name="Text Box 20"/>
            <p:cNvSpPr txBox="1">
              <a:spLocks noChangeArrowheads="1"/>
            </p:cNvSpPr>
            <p:nvPr/>
          </p:nvSpPr>
          <p:spPr bwMode="auto">
            <a:xfrm>
              <a:off x="1968" y="3264"/>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sp>
          <p:nvSpPr>
            <p:cNvPr id="44057" name="Text Box 21"/>
            <p:cNvSpPr txBox="1">
              <a:spLocks noChangeArrowheads="1"/>
            </p:cNvSpPr>
            <p:nvPr/>
          </p:nvSpPr>
          <p:spPr bwMode="auto">
            <a:xfrm>
              <a:off x="3072" y="1104"/>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44058" name="Text Box 22"/>
            <p:cNvSpPr txBox="1">
              <a:spLocks noChangeArrowheads="1"/>
            </p:cNvSpPr>
            <p:nvPr/>
          </p:nvSpPr>
          <p:spPr bwMode="auto">
            <a:xfrm>
              <a:off x="4320" y="2208"/>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6</a:t>
              </a:r>
            </a:p>
          </p:txBody>
        </p:sp>
        <p:sp>
          <p:nvSpPr>
            <p:cNvPr id="44059" name="Text Box 23"/>
            <p:cNvSpPr txBox="1">
              <a:spLocks noChangeArrowheads="1"/>
            </p:cNvSpPr>
            <p:nvPr/>
          </p:nvSpPr>
          <p:spPr bwMode="auto">
            <a:xfrm>
              <a:off x="1488" y="2064"/>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44060" name="Text Box 24"/>
            <p:cNvSpPr txBox="1">
              <a:spLocks noChangeArrowheads="1"/>
            </p:cNvSpPr>
            <p:nvPr/>
          </p:nvSpPr>
          <p:spPr bwMode="auto">
            <a:xfrm>
              <a:off x="3648" y="2064"/>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2</a:t>
              </a:r>
            </a:p>
          </p:txBody>
        </p:sp>
        <p:sp>
          <p:nvSpPr>
            <p:cNvPr id="44061" name="Text Box 25"/>
            <p:cNvSpPr txBox="1">
              <a:spLocks noChangeArrowheads="1"/>
            </p:cNvSpPr>
            <p:nvPr/>
          </p:nvSpPr>
          <p:spPr bwMode="auto">
            <a:xfrm>
              <a:off x="1286" y="2711"/>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44062" name="Text Box 26"/>
            <p:cNvSpPr txBox="1">
              <a:spLocks noChangeArrowheads="1"/>
            </p:cNvSpPr>
            <p:nvPr/>
          </p:nvSpPr>
          <p:spPr bwMode="auto">
            <a:xfrm>
              <a:off x="2630" y="2855"/>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1</a:t>
              </a:r>
            </a:p>
          </p:txBody>
        </p:sp>
        <p:sp>
          <p:nvSpPr>
            <p:cNvPr id="44063" name="Text Box 27"/>
            <p:cNvSpPr txBox="1">
              <a:spLocks noChangeArrowheads="1"/>
            </p:cNvSpPr>
            <p:nvPr/>
          </p:nvSpPr>
          <p:spPr bwMode="auto">
            <a:xfrm>
              <a:off x="2486" y="2087"/>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5</a:t>
              </a:r>
            </a:p>
          </p:txBody>
        </p:sp>
        <p:sp>
          <p:nvSpPr>
            <p:cNvPr id="44064" name="Text Box 28"/>
            <p:cNvSpPr txBox="1">
              <a:spLocks noChangeArrowheads="1"/>
            </p:cNvSpPr>
            <p:nvPr/>
          </p:nvSpPr>
          <p:spPr bwMode="auto">
            <a:xfrm>
              <a:off x="2486" y="1511"/>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3</a:t>
              </a:r>
            </a:p>
          </p:txBody>
        </p:sp>
        <p:sp>
          <p:nvSpPr>
            <p:cNvPr id="44065" name="Text Box 29"/>
            <p:cNvSpPr txBox="1">
              <a:spLocks noChangeArrowheads="1"/>
            </p:cNvSpPr>
            <p:nvPr/>
          </p:nvSpPr>
          <p:spPr bwMode="auto">
            <a:xfrm>
              <a:off x="3638" y="1415"/>
              <a:ext cx="196" cy="2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4</a:t>
              </a:r>
            </a:p>
          </p:txBody>
        </p:sp>
      </p:grpSp>
      <p:sp>
        <p:nvSpPr>
          <p:cNvPr id="44036" name="Text Box 30"/>
          <p:cNvSpPr txBox="1">
            <a:spLocks noChangeArrowheads="1"/>
          </p:cNvSpPr>
          <p:nvPr/>
        </p:nvSpPr>
        <p:spPr bwMode="auto">
          <a:xfrm>
            <a:off x="2192337" y="2627313"/>
            <a:ext cx="908050" cy="366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Source</a:t>
            </a:r>
          </a:p>
        </p:txBody>
      </p:sp>
      <p:sp>
        <p:nvSpPr>
          <p:cNvPr id="44037" name="Text Box 31"/>
          <p:cNvSpPr txBox="1">
            <a:spLocks noChangeArrowheads="1"/>
          </p:cNvSpPr>
          <p:nvPr/>
        </p:nvSpPr>
        <p:spPr bwMode="auto">
          <a:xfrm>
            <a:off x="8913812" y="4191001"/>
            <a:ext cx="628650" cy="366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sz="1800">
                <a:latin typeface="Arial" panose="020B0604020202020204" pitchFamily="34" charset="0"/>
              </a:rPr>
              <a:t>Sink</a:t>
            </a:r>
          </a:p>
        </p:txBody>
      </p:sp>
      <p:sp>
        <p:nvSpPr>
          <p:cNvPr id="44038" name="Line 32"/>
          <p:cNvSpPr>
            <a:spLocks noChangeShapeType="1"/>
          </p:cNvSpPr>
          <p:nvPr/>
        </p:nvSpPr>
        <p:spPr bwMode="auto">
          <a:xfrm>
            <a:off x="2513012" y="2971800"/>
            <a:ext cx="457200" cy="381000"/>
          </a:xfrm>
          <a:prstGeom prst="line">
            <a:avLst/>
          </a:prstGeom>
          <a:noFill/>
          <a:ln w="9525">
            <a:solidFill>
              <a:srgbClr val="FF3300"/>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44039" name="Line 33"/>
          <p:cNvSpPr>
            <a:spLocks noChangeShapeType="1"/>
          </p:cNvSpPr>
          <p:nvPr/>
        </p:nvSpPr>
        <p:spPr bwMode="auto">
          <a:xfrm flipH="1" flipV="1">
            <a:off x="8761412" y="3962400"/>
            <a:ext cx="304800" cy="304800"/>
          </a:xfrm>
          <a:prstGeom prst="line">
            <a:avLst/>
          </a:prstGeom>
          <a:noFill/>
          <a:ln w="9525">
            <a:solidFill>
              <a:srgbClr val="FF3300"/>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pic>
        <p:nvPicPr>
          <p:cNvPr id="6" name="Audio 5">
            <a:hlinkClick r:id="" action="ppaction://media"/>
            <a:extLst>
              <a:ext uri="{FF2B5EF4-FFF2-40B4-BE49-F238E27FC236}">
                <a16:creationId xmlns:a16="http://schemas.microsoft.com/office/drawing/2014/main" id="{EEA62426-5CC1-CD4D-9F2F-6922CB8BEB2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54520">
        <p:fade/>
      </p:transition>
    </mc:Choice>
    <mc:Fallback xmlns="">
      <p:transition spd="med" advTm="545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610" name="Rectangle 2"/>
          <p:cNvSpPr>
            <a:spLocks noGrp="1" noChangeArrowheads="1"/>
          </p:cNvSpPr>
          <p:nvPr>
            <p:ph type="title"/>
          </p:nvPr>
        </p:nvSpPr>
        <p:spPr>
          <a:xfrm>
            <a:off x="693812" y="188640"/>
            <a:ext cx="9073008" cy="685800"/>
          </a:xfrm>
        </p:spPr>
        <p:txBody>
          <a:bodyPr>
            <a:normAutofit/>
          </a:bodyPr>
          <a:lstStyle/>
          <a:p>
            <a:pPr>
              <a:defRPr/>
            </a:pPr>
            <a:r>
              <a:rPr lang="en-US" dirty="0"/>
              <a:t>Capacity and Material Amount</a:t>
            </a:r>
          </a:p>
        </p:txBody>
      </p:sp>
      <p:sp>
        <p:nvSpPr>
          <p:cNvPr id="452611" name="Rectangle 3"/>
          <p:cNvSpPr>
            <a:spLocks noGrp="1" noChangeArrowheads="1"/>
          </p:cNvSpPr>
          <p:nvPr>
            <p:ph type="body" idx="1"/>
          </p:nvPr>
        </p:nvSpPr>
        <p:spPr>
          <a:xfrm>
            <a:off x="837828" y="1249342"/>
            <a:ext cx="10513168" cy="4987970"/>
          </a:xfrm>
        </p:spPr>
        <p:txBody>
          <a:bodyPr/>
          <a:lstStyle/>
          <a:p>
            <a:pPr marL="0" indent="0">
              <a:buNone/>
              <a:defRPr/>
            </a:pPr>
            <a:endParaRPr lang="en-US" dirty="0"/>
          </a:p>
          <a:p>
            <a:pPr marL="0" indent="0">
              <a:lnSpc>
                <a:spcPct val="100000"/>
              </a:lnSpc>
              <a:buFont typeface="Monotype Sorts" pitchFamily="2" charset="2"/>
              <a:buChar char="b"/>
              <a:defRPr/>
            </a:pPr>
            <a:r>
              <a:rPr lang="en-US" dirty="0"/>
              <a:t> </a:t>
            </a:r>
            <a:r>
              <a:rPr lang="en-US" sz="2800" i="1" dirty="0" err="1"/>
              <a:t>u</a:t>
            </a:r>
            <a:r>
              <a:rPr lang="en-US" sz="2800" i="1" baseline="-25000" dirty="0" err="1"/>
              <a:t>ij</a:t>
            </a:r>
            <a:r>
              <a:rPr lang="en-US" sz="2800" i="1" baseline="-25000" dirty="0"/>
              <a:t> </a:t>
            </a:r>
            <a:r>
              <a:rPr lang="en-US" dirty="0"/>
              <a:t> is the </a:t>
            </a:r>
            <a:r>
              <a:rPr lang="en-US" i="1" dirty="0"/>
              <a:t>capacity </a:t>
            </a:r>
            <a:r>
              <a:rPr lang="en-US" dirty="0"/>
              <a:t>of the edge from vertex </a:t>
            </a:r>
            <a:r>
              <a:rPr lang="en-US" i="1" dirty="0" err="1"/>
              <a:t>i</a:t>
            </a:r>
            <a:r>
              <a:rPr lang="en-US" dirty="0"/>
              <a:t> to vertex </a:t>
            </a:r>
            <a:r>
              <a:rPr lang="en-US" i="1" dirty="0"/>
              <a:t>j</a:t>
            </a:r>
            <a:r>
              <a:rPr lang="en-US" dirty="0"/>
              <a:t>. It is the upper bound of amount of the material sent from </a:t>
            </a:r>
            <a:r>
              <a:rPr lang="en-US" i="1" dirty="0" err="1"/>
              <a:t>i</a:t>
            </a:r>
            <a:r>
              <a:rPr lang="en-US" dirty="0"/>
              <a:t> to </a:t>
            </a:r>
            <a:r>
              <a:rPr lang="en-US" i="1" dirty="0"/>
              <a:t>j </a:t>
            </a:r>
            <a:r>
              <a:rPr lang="en-US" dirty="0"/>
              <a:t>in a unit of time.</a:t>
            </a:r>
          </a:p>
          <a:p>
            <a:pPr marL="0" indent="0">
              <a:lnSpc>
                <a:spcPct val="100000"/>
              </a:lnSpc>
              <a:buFont typeface="Monotype Sorts" pitchFamily="2" charset="2"/>
              <a:buChar char="b"/>
              <a:defRPr/>
            </a:pPr>
            <a:r>
              <a:rPr lang="en-US" i="1" dirty="0"/>
              <a:t> </a:t>
            </a:r>
            <a:r>
              <a:rPr lang="en-US" sz="2800" i="1" dirty="0" err="1"/>
              <a:t>x</a:t>
            </a:r>
            <a:r>
              <a:rPr lang="en-US" sz="2800" i="1" baseline="-25000" dirty="0" err="1"/>
              <a:t>ij</a:t>
            </a:r>
            <a:r>
              <a:rPr lang="en-US" sz="2800" dirty="0"/>
              <a:t>  </a:t>
            </a:r>
            <a:r>
              <a:rPr lang="en-US" dirty="0"/>
              <a:t>is amount of the </a:t>
            </a:r>
            <a:r>
              <a:rPr lang="en-US" i="1" dirty="0"/>
              <a:t>material</a:t>
            </a:r>
            <a:r>
              <a:rPr lang="en-US" dirty="0"/>
              <a:t> being sent from vertex </a:t>
            </a:r>
            <a:r>
              <a:rPr lang="en-US" i="1" dirty="0" err="1"/>
              <a:t>i</a:t>
            </a:r>
            <a:r>
              <a:rPr lang="en-US" dirty="0"/>
              <a:t> to vertex </a:t>
            </a:r>
            <a:r>
              <a:rPr lang="en-US" i="1" dirty="0"/>
              <a:t>j </a:t>
            </a:r>
            <a:r>
              <a:rPr lang="en-US" dirty="0"/>
              <a:t>in a unit of time.</a:t>
            </a:r>
          </a:p>
          <a:p>
            <a:pPr marL="0" indent="0">
              <a:lnSpc>
                <a:spcPct val="100000"/>
              </a:lnSpc>
              <a:buFont typeface="Monotype Sorts" pitchFamily="2" charset="2"/>
              <a:buChar char="b"/>
              <a:defRPr/>
            </a:pPr>
            <a:r>
              <a:rPr lang="en-US" dirty="0"/>
              <a:t> </a:t>
            </a:r>
            <a:r>
              <a:rPr lang="en-US" altLang="en-US" i="1" dirty="0" err="1"/>
              <a:t>r</a:t>
            </a:r>
            <a:r>
              <a:rPr lang="en-US" altLang="en-US" i="1" baseline="-25000" dirty="0" err="1"/>
              <a:t>ij</a:t>
            </a:r>
            <a:r>
              <a:rPr lang="en-US" altLang="en-US" dirty="0"/>
              <a:t> = </a:t>
            </a:r>
            <a:r>
              <a:rPr lang="en-US" altLang="en-US" i="1" dirty="0" err="1"/>
              <a:t>u</a:t>
            </a:r>
            <a:r>
              <a:rPr lang="en-US" altLang="en-US" i="1" baseline="-25000" dirty="0" err="1"/>
              <a:t>ij</a:t>
            </a:r>
            <a:r>
              <a:rPr lang="en-US" altLang="en-US" dirty="0"/>
              <a:t> – </a:t>
            </a:r>
            <a:r>
              <a:rPr lang="en-US" altLang="en-US" i="1" dirty="0" err="1"/>
              <a:t>x</a:t>
            </a:r>
            <a:r>
              <a:rPr lang="en-US" altLang="en-US" i="1" baseline="-25000" dirty="0" err="1"/>
              <a:t>ij</a:t>
            </a:r>
            <a:r>
              <a:rPr lang="en-US" altLang="en-US" i="1" baseline="-25000" dirty="0"/>
              <a:t> </a:t>
            </a:r>
            <a:r>
              <a:rPr lang="en-US" dirty="0"/>
              <a:t>is the</a:t>
            </a:r>
            <a:r>
              <a:rPr lang="en-US" b="0" dirty="0"/>
              <a:t> </a:t>
            </a:r>
            <a:r>
              <a:rPr lang="en-US" i="1" dirty="0"/>
              <a:t>unused capacity </a:t>
            </a:r>
            <a:r>
              <a:rPr lang="en-US" dirty="0"/>
              <a:t>of the edge from vertex </a:t>
            </a:r>
            <a:r>
              <a:rPr lang="en-US" dirty="0" err="1"/>
              <a:t>i</a:t>
            </a:r>
            <a:r>
              <a:rPr lang="en-US" dirty="0"/>
              <a:t> to vertex j.</a:t>
            </a:r>
            <a:endParaRPr lang="en-US" i="1" dirty="0"/>
          </a:p>
          <a:p>
            <a:pPr marL="0" indent="0">
              <a:lnSpc>
                <a:spcPct val="100000"/>
              </a:lnSpc>
              <a:buFont typeface="Monotype Sorts" pitchFamily="2" charset="2"/>
              <a:buChar char="b"/>
              <a:defRPr/>
            </a:pPr>
            <a:r>
              <a:rPr lang="en-US" dirty="0"/>
              <a:t> A </a:t>
            </a:r>
            <a:r>
              <a:rPr lang="en-US" i="1" dirty="0"/>
              <a:t>flow</a:t>
            </a:r>
            <a:r>
              <a:rPr lang="en-US" dirty="0"/>
              <a:t> is for a network or a path. It is an assignment of </a:t>
            </a:r>
            <a:r>
              <a:rPr lang="en-US" i="1" dirty="0" err="1"/>
              <a:t>x</a:t>
            </a:r>
            <a:r>
              <a:rPr lang="en-US" i="1" baseline="-25000" dirty="0" err="1"/>
              <a:t>ij</a:t>
            </a:r>
            <a:r>
              <a:rPr lang="en-US" dirty="0"/>
              <a:t> to edges (</a:t>
            </a:r>
            <a:r>
              <a:rPr lang="en-US" i="1" dirty="0" err="1"/>
              <a:t>i</a:t>
            </a:r>
            <a:r>
              <a:rPr lang="en-US" dirty="0" err="1"/>
              <a:t>,</a:t>
            </a:r>
            <a:r>
              <a:rPr lang="en-US" i="1" dirty="0" err="1"/>
              <a:t>j</a:t>
            </a:r>
            <a:r>
              <a:rPr lang="en-US" dirty="0"/>
              <a:t>) of the network or path.</a:t>
            </a:r>
          </a:p>
        </p:txBody>
      </p:sp>
      <p:pic>
        <p:nvPicPr>
          <p:cNvPr id="4" name="Audio 3">
            <a:hlinkClick r:id="" action="ppaction://media"/>
            <a:extLst>
              <a:ext uri="{FF2B5EF4-FFF2-40B4-BE49-F238E27FC236}">
                <a16:creationId xmlns:a16="http://schemas.microsoft.com/office/drawing/2014/main" id="{86CDA456-CF84-C14A-82BF-F8635F5840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4141306945"/>
      </p:ext>
    </p:extLst>
  </p:cSld>
  <p:clrMapOvr>
    <a:masterClrMapping/>
  </p:clrMapOvr>
  <mc:AlternateContent xmlns:mc="http://schemas.openxmlformats.org/markup-compatibility/2006" xmlns:p14="http://schemas.microsoft.com/office/powerpoint/2010/main">
    <mc:Choice Requires="p14">
      <p:transition spd="med" p14:dur="700" advTm="48999">
        <p:fade/>
      </p:transition>
    </mc:Choice>
    <mc:Fallback xmlns="">
      <p:transition spd="med" advTm="4899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610" name="Rectangle 2"/>
          <p:cNvSpPr>
            <a:spLocks noGrp="1" noChangeArrowheads="1"/>
          </p:cNvSpPr>
          <p:nvPr>
            <p:ph type="title"/>
          </p:nvPr>
        </p:nvSpPr>
        <p:spPr>
          <a:xfrm>
            <a:off x="765820" y="112330"/>
            <a:ext cx="9144001" cy="771872"/>
          </a:xfrm>
        </p:spPr>
        <p:txBody>
          <a:bodyPr/>
          <a:lstStyle/>
          <a:p>
            <a:pPr>
              <a:defRPr/>
            </a:pPr>
            <a:r>
              <a:rPr lang="en-US" dirty="0"/>
              <a:t>Definition of a Flow</a:t>
            </a:r>
          </a:p>
        </p:txBody>
      </p:sp>
      <p:sp>
        <p:nvSpPr>
          <p:cNvPr id="452611" name="Rectangle 3"/>
          <p:cNvSpPr>
            <a:spLocks noGrp="1" noChangeArrowheads="1"/>
          </p:cNvSpPr>
          <p:nvPr>
            <p:ph type="body" idx="1"/>
          </p:nvPr>
        </p:nvSpPr>
        <p:spPr>
          <a:xfrm>
            <a:off x="765820" y="1268760"/>
            <a:ext cx="10729192" cy="5184576"/>
          </a:xfrm>
        </p:spPr>
        <p:txBody>
          <a:bodyPr>
            <a:normAutofit/>
          </a:bodyPr>
          <a:lstStyle/>
          <a:p>
            <a:pPr marL="0" indent="0">
              <a:lnSpc>
                <a:spcPct val="110000"/>
              </a:lnSpc>
              <a:buNone/>
              <a:defRPr/>
            </a:pPr>
            <a:r>
              <a:rPr lang="en-US" dirty="0"/>
              <a:t>A </a:t>
            </a:r>
            <a:r>
              <a:rPr lang="en-US" i="1" dirty="0"/>
              <a:t>flow</a:t>
            </a:r>
            <a:r>
              <a:rPr lang="en-US" dirty="0"/>
              <a:t> is an assignment of real numbers </a:t>
            </a:r>
            <a:r>
              <a:rPr lang="en-US" i="1" dirty="0" err="1"/>
              <a:t>x</a:t>
            </a:r>
            <a:r>
              <a:rPr lang="en-US" i="1" baseline="-25000" dirty="0" err="1"/>
              <a:t>ij</a:t>
            </a:r>
            <a:r>
              <a:rPr lang="en-US" dirty="0"/>
              <a:t> to edges (</a:t>
            </a:r>
            <a:r>
              <a:rPr lang="en-US" i="1" dirty="0" err="1"/>
              <a:t>i</a:t>
            </a:r>
            <a:r>
              <a:rPr lang="en-US" dirty="0" err="1"/>
              <a:t>,</a:t>
            </a:r>
            <a:r>
              <a:rPr lang="en-US" i="1" dirty="0" err="1"/>
              <a:t>j</a:t>
            </a:r>
            <a:r>
              <a:rPr lang="en-US" dirty="0"/>
              <a:t>) of a given network/path that satisfy the following constraints:</a:t>
            </a:r>
          </a:p>
          <a:p>
            <a:pPr marL="0" indent="0">
              <a:lnSpc>
                <a:spcPct val="100000"/>
              </a:lnSpc>
              <a:buFont typeface="Monotype Sorts" pitchFamily="2" charset="2"/>
              <a:buChar char="b"/>
              <a:defRPr/>
            </a:pPr>
            <a:r>
              <a:rPr lang="en-US" dirty="0"/>
              <a:t>  </a:t>
            </a:r>
            <a:r>
              <a:rPr lang="en-US" i="1" dirty="0"/>
              <a:t>flow-conservation constraints</a:t>
            </a:r>
            <a:r>
              <a:rPr lang="en-US" dirty="0"/>
              <a:t> </a:t>
            </a:r>
            <a:br>
              <a:rPr lang="en-US" dirty="0"/>
            </a:br>
            <a:r>
              <a:rPr lang="en-US" dirty="0"/>
              <a:t>    The total amount of material entering an </a:t>
            </a:r>
            <a:r>
              <a:rPr lang="en-US" dirty="0">
                <a:solidFill>
                  <a:srgbClr val="FFC000"/>
                </a:solidFill>
              </a:rPr>
              <a:t>intermediate </a:t>
            </a:r>
            <a:r>
              <a:rPr lang="en-US" dirty="0"/>
              <a:t>vertex must be equal to the total amount of the material leaving the vertex</a:t>
            </a:r>
            <a:br>
              <a:rPr lang="en-US" dirty="0"/>
            </a:br>
            <a:endParaRPr lang="en-US" dirty="0"/>
          </a:p>
          <a:p>
            <a:pPr marL="0" indent="0">
              <a:buFont typeface="Monotype Sorts" pitchFamily="2" charset="2"/>
              <a:buChar char="b"/>
              <a:defRPr/>
            </a:pPr>
            <a:endParaRPr lang="en-US" dirty="0"/>
          </a:p>
          <a:p>
            <a:pPr marL="0" indent="0">
              <a:buFont typeface="Monotype Sorts" pitchFamily="2" charset="2"/>
              <a:buChar char="b"/>
              <a:defRPr/>
            </a:pPr>
            <a:endParaRPr lang="en-US" dirty="0"/>
          </a:p>
          <a:p>
            <a:pPr marL="0" indent="0">
              <a:buFont typeface="Monotype Sorts" pitchFamily="2" charset="2"/>
              <a:buChar char="b"/>
              <a:defRPr/>
            </a:pPr>
            <a:r>
              <a:rPr lang="en-US" dirty="0"/>
              <a:t>  </a:t>
            </a:r>
            <a:r>
              <a:rPr lang="en-US" i="1" dirty="0"/>
              <a:t>capacity constraints</a:t>
            </a:r>
          </a:p>
          <a:p>
            <a:pPr marL="0" indent="0">
              <a:buNone/>
              <a:defRPr/>
            </a:pPr>
            <a:r>
              <a:rPr lang="en-US" dirty="0"/>
              <a:t>		0 </a:t>
            </a:r>
            <a:r>
              <a:rPr lang="en-US" dirty="0">
                <a:latin typeface="Lucida Grande" pitchFamily="84" charset="0"/>
              </a:rPr>
              <a:t>≤</a:t>
            </a:r>
            <a:r>
              <a:rPr lang="en-US" dirty="0"/>
              <a:t> </a:t>
            </a:r>
            <a:r>
              <a:rPr lang="en-US" i="1" dirty="0" err="1"/>
              <a:t>x</a:t>
            </a:r>
            <a:r>
              <a:rPr lang="en-US" i="1" baseline="-25000" dirty="0" err="1"/>
              <a:t>ij</a:t>
            </a:r>
            <a:r>
              <a:rPr lang="en-US" dirty="0"/>
              <a:t> </a:t>
            </a:r>
            <a:r>
              <a:rPr lang="en-US" dirty="0">
                <a:latin typeface="Lucida Grande" pitchFamily="84" charset="0"/>
              </a:rPr>
              <a:t>≤</a:t>
            </a:r>
            <a:r>
              <a:rPr lang="en-US" dirty="0"/>
              <a:t> </a:t>
            </a:r>
            <a:r>
              <a:rPr lang="en-US" i="1" dirty="0" err="1"/>
              <a:t>u</a:t>
            </a:r>
            <a:r>
              <a:rPr lang="en-US" i="1" baseline="-25000" dirty="0" err="1"/>
              <a:t>ij</a:t>
            </a:r>
            <a:r>
              <a:rPr lang="en-US" dirty="0"/>
              <a:t>  for every edge (</a:t>
            </a:r>
            <a:r>
              <a:rPr lang="en-US" i="1" dirty="0" err="1"/>
              <a:t>i,j</a:t>
            </a:r>
            <a:r>
              <a:rPr lang="en-US" dirty="0"/>
              <a:t>) </a:t>
            </a:r>
            <a:r>
              <a:rPr lang="en-US" b="0" dirty="0">
                <a:sym typeface="Symbol" pitchFamily="84" charset="2"/>
              </a:rPr>
              <a:t></a:t>
            </a:r>
            <a:r>
              <a:rPr lang="en-US" dirty="0"/>
              <a:t> </a:t>
            </a:r>
            <a:r>
              <a:rPr lang="en-US" i="1" dirty="0"/>
              <a:t>E                        </a:t>
            </a:r>
            <a:r>
              <a:rPr lang="en-US" dirty="0"/>
              <a:t>(2)</a:t>
            </a:r>
          </a:p>
          <a:p>
            <a:pPr lvl="2">
              <a:buFontTx/>
              <a:buNone/>
              <a:defRPr/>
            </a:pPr>
            <a:endParaRPr lang="en-US" sz="2400" dirty="0"/>
          </a:p>
        </p:txBody>
      </p:sp>
      <p:sp>
        <p:nvSpPr>
          <p:cNvPr id="452612" name="Text Box 4"/>
          <p:cNvSpPr txBox="1">
            <a:spLocks noChangeArrowheads="1"/>
          </p:cNvSpPr>
          <p:nvPr/>
        </p:nvSpPr>
        <p:spPr bwMode="auto">
          <a:xfrm>
            <a:off x="3884612" y="3735389"/>
            <a:ext cx="5957080" cy="461665"/>
          </a:xfrm>
          <a:prstGeom prst="rect">
            <a:avLst/>
          </a:prstGeom>
          <a:noFill/>
          <a:ln w="9525">
            <a:noFill/>
            <a:miter lim="800000"/>
            <a:headEnd/>
            <a:tailEnd/>
          </a:ln>
          <a:effec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algn="l" eaLnBrk="1" hangingPunct="1"/>
            <a:r>
              <a:rPr lang="en-US" altLang="en-US" b="1" i="1" dirty="0">
                <a:effectLst>
                  <a:outerShdw blurRad="38100" dist="38100" dir="2700000" algn="tl">
                    <a:srgbClr val="000000"/>
                  </a:outerShdw>
                </a:effectLst>
                <a:ea typeface="Lucida Grande" pitchFamily="84" charset="0"/>
                <a:cs typeface="Lucida Grande" pitchFamily="84" charset="0"/>
              </a:rPr>
              <a:t>∑</a:t>
            </a:r>
            <a:r>
              <a:rPr lang="en-US" altLang="en-US" b="1" i="1" dirty="0">
                <a:effectLst>
                  <a:outerShdw blurRad="38100" dist="38100" dir="2700000" algn="tl">
                    <a:srgbClr val="000000"/>
                  </a:outerShdw>
                </a:effectLst>
              </a:rPr>
              <a:t>  </a:t>
            </a:r>
            <a:r>
              <a:rPr lang="en-US" altLang="en-US" b="1" i="1" dirty="0" err="1">
                <a:effectLst>
                  <a:outerShdw blurRad="38100" dist="38100" dir="2700000" algn="tl">
                    <a:srgbClr val="000000"/>
                  </a:outerShdw>
                </a:effectLst>
              </a:rPr>
              <a:t>x</a:t>
            </a:r>
            <a:r>
              <a:rPr lang="en-US" altLang="en-US" b="1" i="1" baseline="-25000" dirty="0" err="1">
                <a:effectLst>
                  <a:outerShdw blurRad="38100" dist="38100" dir="2700000" algn="tl">
                    <a:srgbClr val="000000"/>
                  </a:outerShdw>
                </a:effectLst>
              </a:rPr>
              <a:t>ji</a:t>
            </a:r>
            <a:r>
              <a:rPr lang="en-US" altLang="en-US" b="1" i="1" dirty="0">
                <a:effectLst>
                  <a:outerShdw blurRad="38100" dist="38100" dir="2700000" algn="tl">
                    <a:srgbClr val="000000"/>
                  </a:outerShdw>
                </a:effectLst>
              </a:rPr>
              <a:t>    =    </a:t>
            </a:r>
            <a:r>
              <a:rPr lang="en-US" altLang="en-US" b="1" i="1" dirty="0">
                <a:effectLst>
                  <a:outerShdw blurRad="38100" dist="38100" dir="2700000" algn="tl">
                    <a:srgbClr val="000000"/>
                  </a:outerShdw>
                </a:effectLst>
                <a:ea typeface="Lucida Grande" pitchFamily="84" charset="0"/>
                <a:cs typeface="Lucida Grande" pitchFamily="84" charset="0"/>
              </a:rPr>
              <a:t>∑</a:t>
            </a:r>
            <a:r>
              <a:rPr lang="en-US" altLang="en-US" b="1" i="1" dirty="0">
                <a:effectLst>
                  <a:outerShdw blurRad="38100" dist="38100" dir="2700000" algn="tl">
                    <a:srgbClr val="000000"/>
                  </a:outerShdw>
                </a:effectLst>
              </a:rPr>
              <a:t>  </a:t>
            </a:r>
            <a:r>
              <a:rPr lang="en-US" altLang="en-US" b="1" i="1" dirty="0" err="1">
                <a:effectLst>
                  <a:outerShdw blurRad="38100" dist="38100" dir="2700000" algn="tl">
                    <a:srgbClr val="000000"/>
                  </a:outerShdw>
                </a:effectLst>
              </a:rPr>
              <a:t>x</a:t>
            </a:r>
            <a:r>
              <a:rPr lang="en-US" altLang="en-US" b="1" i="1" baseline="-25000" dirty="0" err="1">
                <a:effectLst>
                  <a:outerShdw blurRad="38100" dist="38100" dir="2700000" algn="tl">
                    <a:srgbClr val="000000"/>
                  </a:outerShdw>
                </a:effectLst>
              </a:rPr>
              <a:t>ij</a:t>
            </a:r>
            <a:r>
              <a:rPr lang="en-US" altLang="en-US" b="1" i="1" baseline="-25000" dirty="0">
                <a:effectLst>
                  <a:outerShdw blurRad="38100" dist="38100" dir="2700000" algn="tl">
                    <a:srgbClr val="000000"/>
                  </a:outerShdw>
                </a:effectLst>
              </a:rPr>
              <a:t>     </a:t>
            </a:r>
            <a:r>
              <a:rPr lang="en-US" altLang="en-US" b="1" dirty="0">
                <a:effectLst>
                  <a:outerShdw blurRad="38100" dist="38100" dir="2700000" algn="tl">
                    <a:srgbClr val="000000"/>
                  </a:outerShdw>
                </a:effectLst>
              </a:rPr>
              <a:t>for</a:t>
            </a:r>
            <a:r>
              <a:rPr lang="en-US" altLang="en-US" b="1" i="1" dirty="0">
                <a:effectLst>
                  <a:outerShdw blurRad="38100" dist="38100" dir="2700000" algn="tl">
                    <a:srgbClr val="000000"/>
                  </a:outerShdw>
                </a:effectLst>
              </a:rPr>
              <a:t> </a:t>
            </a:r>
            <a:r>
              <a:rPr lang="en-US" altLang="en-US" b="1" i="1" dirty="0" err="1">
                <a:effectLst>
                  <a:outerShdw blurRad="38100" dist="38100" dir="2700000" algn="tl">
                    <a:srgbClr val="000000"/>
                  </a:outerShdw>
                </a:effectLst>
              </a:rPr>
              <a:t>i</a:t>
            </a:r>
            <a:r>
              <a:rPr lang="en-US" altLang="en-US" b="1" i="1" dirty="0">
                <a:effectLst>
                  <a:outerShdw blurRad="38100" dist="38100" dir="2700000" algn="tl">
                    <a:srgbClr val="000000"/>
                  </a:outerShdw>
                </a:effectLst>
              </a:rPr>
              <a:t> = </a:t>
            </a:r>
            <a:r>
              <a:rPr lang="en-US" altLang="en-US" b="1" dirty="0">
                <a:effectLst>
                  <a:outerShdw blurRad="38100" dist="38100" dir="2700000" algn="tl">
                    <a:srgbClr val="000000"/>
                  </a:outerShdw>
                </a:effectLst>
              </a:rPr>
              <a:t>2,3,…,</a:t>
            </a:r>
            <a:r>
              <a:rPr lang="en-US" altLang="en-US" b="1" i="1" dirty="0">
                <a:effectLst>
                  <a:outerShdw blurRad="38100" dist="38100" dir="2700000" algn="tl">
                    <a:srgbClr val="000000"/>
                  </a:outerShdw>
                </a:effectLst>
              </a:rPr>
              <a:t> n-</a:t>
            </a:r>
            <a:r>
              <a:rPr lang="en-US" altLang="en-US" b="1" dirty="0">
                <a:effectLst>
                  <a:outerShdw blurRad="38100" dist="38100" dir="2700000" algn="tl">
                    <a:srgbClr val="000000"/>
                  </a:outerShdw>
                </a:effectLst>
              </a:rPr>
              <a:t>1           (1)</a:t>
            </a:r>
            <a:endParaRPr lang="en-US" altLang="en-US" b="1" baseline="-25000" dirty="0">
              <a:effectLst>
                <a:outerShdw blurRad="38100" dist="38100" dir="2700000" algn="tl">
                  <a:srgbClr val="000000"/>
                </a:outerShdw>
              </a:effectLst>
            </a:endParaRPr>
          </a:p>
        </p:txBody>
      </p:sp>
      <p:sp>
        <p:nvSpPr>
          <p:cNvPr id="452613" name="Rectangle 5"/>
          <p:cNvSpPr>
            <a:spLocks noChangeArrowheads="1"/>
          </p:cNvSpPr>
          <p:nvPr/>
        </p:nvSpPr>
        <p:spPr bwMode="auto">
          <a:xfrm>
            <a:off x="3502124" y="4181502"/>
            <a:ext cx="2765501" cy="400110"/>
          </a:xfrm>
          <a:prstGeom prst="rect">
            <a:avLst/>
          </a:prstGeom>
          <a:noFill/>
          <a:ln w="9525">
            <a:noFill/>
            <a:miter lim="800000"/>
            <a:headEnd/>
            <a:tailEnd/>
          </a:ln>
          <a:effectLst/>
        </p:spPr>
        <p:txBody>
          <a:bodyPr wrap="none">
            <a:spAutoFit/>
          </a:bodyPr>
          <a:lstStyle/>
          <a:p>
            <a:pPr algn="l" eaLnBrk="1" hangingPunct="1">
              <a:defRPr/>
            </a:pPr>
            <a:r>
              <a:rPr lang="en-US" sz="2000" b="1" i="1" dirty="0">
                <a:effectLst>
                  <a:outerShdw blurRad="38100" dist="38100" dir="2700000" algn="tl">
                    <a:srgbClr val="000000"/>
                  </a:outerShdw>
                </a:effectLst>
              </a:rPr>
              <a:t>j: </a:t>
            </a:r>
            <a:r>
              <a:rPr lang="en-US" sz="2000" b="1" dirty="0">
                <a:effectLst>
                  <a:outerShdw blurRad="38100" dist="38100" dir="2700000" algn="tl">
                    <a:srgbClr val="000000"/>
                  </a:outerShdw>
                </a:effectLst>
              </a:rPr>
              <a:t>(</a:t>
            </a:r>
            <a:r>
              <a:rPr lang="en-US" sz="2000" b="1" i="1" dirty="0" err="1">
                <a:effectLst>
                  <a:outerShdw blurRad="38100" dist="38100" dir="2700000" algn="tl">
                    <a:srgbClr val="000000"/>
                  </a:outerShdw>
                </a:effectLst>
              </a:rPr>
              <a:t>j,i</a:t>
            </a:r>
            <a:r>
              <a:rPr lang="en-US" sz="2000" b="1" dirty="0">
                <a:effectLst>
                  <a:outerShdw blurRad="38100" dist="38100" dir="2700000" algn="tl">
                    <a:srgbClr val="000000"/>
                  </a:outerShdw>
                </a:effectLst>
              </a:rPr>
              <a:t>)</a:t>
            </a:r>
            <a:r>
              <a:rPr lang="en-US" sz="2000" b="1" i="1" dirty="0">
                <a:effectLst>
                  <a:outerShdw blurRad="38100" dist="38100" dir="2700000" algn="tl">
                    <a:srgbClr val="000000"/>
                  </a:outerShdw>
                </a:effectLst>
              </a:rPr>
              <a:t> </a:t>
            </a:r>
            <a:r>
              <a:rPr lang="en-US" sz="2000" b="1" dirty="0">
                <a:effectLst>
                  <a:outerShdw blurRad="38100" dist="38100" dir="2700000" algn="tl">
                    <a:srgbClr val="000000"/>
                  </a:outerShdw>
                </a:effectLst>
                <a:latin typeface="Lucida Grande" pitchFamily="84" charset="0"/>
              </a:rPr>
              <a:t>є</a:t>
            </a:r>
            <a:r>
              <a:rPr lang="en-US" sz="2000" b="1" i="1" dirty="0">
                <a:effectLst>
                  <a:outerShdw blurRad="38100" dist="38100" dir="2700000" algn="tl">
                    <a:srgbClr val="000000"/>
                  </a:outerShdw>
                </a:effectLst>
              </a:rPr>
              <a:t> E       j: </a:t>
            </a:r>
            <a:r>
              <a:rPr lang="en-US" sz="2000" b="1" dirty="0">
                <a:effectLst>
                  <a:outerShdw blurRad="38100" dist="38100" dir="2700000" algn="tl">
                    <a:srgbClr val="000000"/>
                  </a:outerShdw>
                </a:effectLst>
              </a:rPr>
              <a:t>(</a:t>
            </a:r>
            <a:r>
              <a:rPr lang="en-US" sz="2000" b="1" i="1" dirty="0" err="1">
                <a:effectLst>
                  <a:outerShdw blurRad="38100" dist="38100" dir="2700000" algn="tl">
                    <a:srgbClr val="000000"/>
                  </a:outerShdw>
                </a:effectLst>
              </a:rPr>
              <a:t>i,j</a:t>
            </a:r>
            <a:r>
              <a:rPr lang="en-US" sz="2000" b="1" dirty="0">
                <a:effectLst>
                  <a:outerShdw blurRad="38100" dist="38100" dir="2700000" algn="tl">
                    <a:srgbClr val="000000"/>
                  </a:outerShdw>
                </a:effectLst>
              </a:rPr>
              <a:t>)</a:t>
            </a:r>
            <a:r>
              <a:rPr lang="en-US" sz="2000" b="1" i="1" dirty="0">
                <a:effectLst>
                  <a:outerShdw blurRad="38100" dist="38100" dir="2700000" algn="tl">
                    <a:srgbClr val="000000"/>
                  </a:outerShdw>
                </a:effectLst>
              </a:rPr>
              <a:t> </a:t>
            </a:r>
            <a:r>
              <a:rPr lang="en-US" sz="2000" b="1" dirty="0">
                <a:effectLst>
                  <a:outerShdw blurRad="38100" dist="38100" dir="2700000" algn="tl">
                    <a:srgbClr val="000000"/>
                  </a:outerShdw>
                </a:effectLst>
                <a:latin typeface="Lucida Grande" pitchFamily="84" charset="0"/>
              </a:rPr>
              <a:t>є</a:t>
            </a:r>
            <a:r>
              <a:rPr lang="en-US" sz="2000" b="1" i="1" dirty="0">
                <a:effectLst>
                  <a:outerShdw blurRad="38100" dist="38100" dir="2700000" algn="tl">
                    <a:srgbClr val="000000"/>
                  </a:outerShdw>
                </a:effectLst>
              </a:rPr>
              <a:t> E</a:t>
            </a:r>
          </a:p>
        </p:txBody>
      </p:sp>
      <p:pic>
        <p:nvPicPr>
          <p:cNvPr id="3" name="Audio 2">
            <a:hlinkClick r:id="" action="ppaction://media"/>
            <a:extLst>
              <a:ext uri="{FF2B5EF4-FFF2-40B4-BE49-F238E27FC236}">
                <a16:creationId xmlns:a16="http://schemas.microsoft.com/office/drawing/2014/main" id="{CDACF450-4BF1-ED47-8D99-2905CBFBF38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44585">
        <p:fade/>
      </p:transition>
    </mc:Choice>
    <mc:Fallback xmlns="">
      <p:transition spd="med" advTm="445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634" name="Rectangle 2"/>
          <p:cNvSpPr>
            <a:spLocks noGrp="1" noChangeArrowheads="1"/>
          </p:cNvSpPr>
          <p:nvPr>
            <p:ph type="title"/>
          </p:nvPr>
        </p:nvSpPr>
        <p:spPr>
          <a:xfrm>
            <a:off x="693812" y="186455"/>
            <a:ext cx="8305800" cy="685800"/>
          </a:xfrm>
        </p:spPr>
        <p:txBody>
          <a:bodyPr>
            <a:normAutofit fontScale="90000"/>
          </a:bodyPr>
          <a:lstStyle/>
          <a:p>
            <a:pPr>
              <a:defRPr/>
            </a:pPr>
            <a:r>
              <a:rPr lang="en-US" dirty="0"/>
              <a:t>Flow Value and Maximum Flow Problem</a:t>
            </a:r>
          </a:p>
        </p:txBody>
      </p:sp>
      <p:sp>
        <p:nvSpPr>
          <p:cNvPr id="453635" name="Rectangle 3"/>
          <p:cNvSpPr>
            <a:spLocks noGrp="1" noChangeArrowheads="1"/>
          </p:cNvSpPr>
          <p:nvPr>
            <p:ph type="body" idx="1"/>
          </p:nvPr>
        </p:nvSpPr>
        <p:spPr>
          <a:xfrm>
            <a:off x="693812" y="1268760"/>
            <a:ext cx="10369151" cy="4824535"/>
          </a:xfrm>
        </p:spPr>
        <p:txBody>
          <a:bodyPr>
            <a:normAutofit/>
          </a:bodyPr>
          <a:lstStyle/>
          <a:p>
            <a:pPr marL="0" indent="0">
              <a:lnSpc>
                <a:spcPct val="100000"/>
              </a:lnSpc>
              <a:buNone/>
            </a:pPr>
            <a:r>
              <a:rPr lang="en-US" altLang="en-US" dirty="0"/>
              <a:t>Since no material can be lost or added to by going through intermediate vertices of the network, the total amount of the material leaving the source must end up at the sink:</a:t>
            </a:r>
          </a:p>
          <a:p>
            <a:pPr lvl="2">
              <a:buFontTx/>
              <a:buNone/>
            </a:pPr>
            <a:r>
              <a:rPr lang="en-US" altLang="en-US" dirty="0"/>
              <a:t>		                   </a:t>
            </a:r>
            <a:r>
              <a:rPr lang="en-US" altLang="en-US" sz="2400" i="1" dirty="0">
                <a:ea typeface="Lucida Grande" pitchFamily="84" charset="0"/>
                <a:cs typeface="Lucida Grande" pitchFamily="84" charset="0"/>
              </a:rPr>
              <a:t>∑</a:t>
            </a:r>
            <a:r>
              <a:rPr lang="en-US" altLang="en-US" sz="2400" i="1" dirty="0"/>
              <a:t>  x</a:t>
            </a:r>
            <a:r>
              <a:rPr lang="en-US" altLang="en-US" sz="2400" baseline="-25000" dirty="0"/>
              <a:t>1</a:t>
            </a:r>
            <a:r>
              <a:rPr lang="en-US" altLang="en-US" sz="2400" i="1" baseline="-25000" dirty="0"/>
              <a:t>j</a:t>
            </a:r>
            <a:r>
              <a:rPr lang="en-US" altLang="en-US" sz="2400" i="1" dirty="0"/>
              <a:t>    =    </a:t>
            </a:r>
            <a:r>
              <a:rPr lang="en-US" altLang="en-US" sz="2400" i="1" dirty="0">
                <a:ea typeface="Lucida Grande" pitchFamily="84" charset="0"/>
                <a:cs typeface="Lucida Grande" pitchFamily="84" charset="0"/>
              </a:rPr>
              <a:t>∑</a:t>
            </a:r>
            <a:r>
              <a:rPr lang="en-US" altLang="en-US" sz="2400" i="1" dirty="0"/>
              <a:t>   </a:t>
            </a:r>
            <a:r>
              <a:rPr lang="en-US" altLang="en-US" sz="2400" i="1" dirty="0" err="1"/>
              <a:t>x</a:t>
            </a:r>
            <a:r>
              <a:rPr lang="en-US" altLang="en-US" sz="2400" i="1" baseline="-25000" dirty="0" err="1"/>
              <a:t>jn</a:t>
            </a:r>
            <a:r>
              <a:rPr lang="en-US" altLang="en-US" sz="2400" i="1" baseline="-25000" dirty="0"/>
              <a:t>                                                                                         </a:t>
            </a:r>
            <a:r>
              <a:rPr lang="en-US" altLang="en-US" sz="3200" baseline="-25000" dirty="0"/>
              <a:t>(3)</a:t>
            </a:r>
            <a:r>
              <a:rPr lang="en-US" altLang="en-US" sz="3200" dirty="0"/>
              <a:t> </a:t>
            </a:r>
          </a:p>
          <a:p>
            <a:pPr marL="0" indent="0"/>
            <a:endParaRPr lang="en-US" altLang="en-US" dirty="0"/>
          </a:p>
          <a:p>
            <a:pPr marL="0" indent="0">
              <a:lnSpc>
                <a:spcPct val="100000"/>
              </a:lnSpc>
              <a:buNone/>
            </a:pPr>
            <a:r>
              <a:rPr lang="en-US" altLang="en-US" dirty="0"/>
              <a:t>The </a:t>
            </a:r>
            <a:r>
              <a:rPr lang="en-US" altLang="en-US" i="1" dirty="0"/>
              <a:t>value</a:t>
            </a:r>
            <a:r>
              <a:rPr lang="en-US" altLang="en-US" dirty="0"/>
              <a:t> of the network flow is defined as the total outflow from the source (= the total inflow into the sink).</a:t>
            </a:r>
          </a:p>
          <a:p>
            <a:pPr marL="0" indent="0">
              <a:lnSpc>
                <a:spcPct val="100000"/>
              </a:lnSpc>
              <a:buNone/>
            </a:pPr>
            <a:endParaRPr lang="en-US" altLang="en-US" dirty="0"/>
          </a:p>
          <a:p>
            <a:pPr marL="0" indent="0">
              <a:lnSpc>
                <a:spcPct val="100000"/>
              </a:lnSpc>
              <a:buNone/>
            </a:pPr>
            <a:r>
              <a:rPr lang="en-US" altLang="en-US" dirty="0"/>
              <a:t>The </a:t>
            </a:r>
            <a:r>
              <a:rPr lang="en-US" altLang="en-US" i="1" dirty="0"/>
              <a:t>maximum flow problem</a:t>
            </a:r>
            <a:r>
              <a:rPr lang="en-US" altLang="en-US" dirty="0"/>
              <a:t> is to find a flow of the largest value (maximum flow) for a given network.</a:t>
            </a:r>
          </a:p>
          <a:p>
            <a:pPr lvl="2">
              <a:buFontTx/>
              <a:buNone/>
            </a:pPr>
            <a:endParaRPr lang="en-US" altLang="en-US" sz="2400" dirty="0"/>
          </a:p>
        </p:txBody>
      </p:sp>
      <p:sp>
        <p:nvSpPr>
          <p:cNvPr id="453636" name="Rectangle 4"/>
          <p:cNvSpPr>
            <a:spLocks noChangeArrowheads="1"/>
          </p:cNvSpPr>
          <p:nvPr/>
        </p:nvSpPr>
        <p:spPr bwMode="auto">
          <a:xfrm>
            <a:off x="2494012" y="2924944"/>
            <a:ext cx="2855269" cy="369332"/>
          </a:xfrm>
          <a:prstGeom prst="rect">
            <a:avLst/>
          </a:prstGeom>
          <a:noFill/>
          <a:ln w="9525">
            <a:noFill/>
            <a:miter lim="800000"/>
            <a:headEnd/>
            <a:tailEnd/>
          </a:ln>
          <a:effectLst/>
        </p:spPr>
        <p:txBody>
          <a:bodyPr wrap="none">
            <a:spAutoFit/>
          </a:bodyPr>
          <a:lstStyle/>
          <a:p>
            <a:pPr algn="l" eaLnBrk="1" hangingPunct="1">
              <a:defRPr/>
            </a:pPr>
            <a:r>
              <a:rPr lang="en-US" b="1" i="1" dirty="0">
                <a:effectLst>
                  <a:outerShdw blurRad="38100" dist="38100" dir="2700000" algn="tl">
                    <a:srgbClr val="000000"/>
                  </a:outerShdw>
                </a:effectLst>
              </a:rPr>
              <a:t>j: </a:t>
            </a:r>
            <a:r>
              <a:rPr lang="en-US" b="1" dirty="0">
                <a:effectLst>
                  <a:outerShdw blurRad="38100" dist="38100" dir="2700000" algn="tl">
                    <a:srgbClr val="000000"/>
                  </a:outerShdw>
                </a:effectLst>
              </a:rPr>
              <a:t>(1</a:t>
            </a:r>
            <a:r>
              <a:rPr lang="en-US" b="1" i="1" dirty="0">
                <a:effectLst>
                  <a:outerShdw blurRad="38100" dist="38100" dir="2700000" algn="tl">
                    <a:srgbClr val="000000"/>
                  </a:outerShdw>
                </a:effectLst>
              </a:rPr>
              <a:t>,j</a:t>
            </a:r>
            <a:r>
              <a:rPr lang="en-US" b="1" dirty="0">
                <a:effectLst>
                  <a:outerShdw blurRad="38100" dist="38100" dir="2700000" algn="tl">
                    <a:srgbClr val="000000"/>
                  </a:outerShdw>
                </a:effectLst>
              </a:rPr>
              <a:t>)</a:t>
            </a:r>
            <a:r>
              <a:rPr lang="en-US" b="1" i="1" dirty="0">
                <a:effectLst>
                  <a:outerShdw blurRad="38100" dist="38100" dir="2700000" algn="tl">
                    <a:srgbClr val="000000"/>
                  </a:outerShdw>
                </a:effectLst>
              </a:rPr>
              <a:t> </a:t>
            </a:r>
            <a:r>
              <a:rPr lang="en-US" b="1" dirty="0">
                <a:effectLst>
                  <a:outerShdw blurRad="38100" dist="38100" dir="2700000" algn="tl">
                    <a:srgbClr val="000000"/>
                  </a:outerShdw>
                </a:effectLst>
                <a:latin typeface="Lucida Grande" pitchFamily="84" charset="0"/>
              </a:rPr>
              <a:t>є</a:t>
            </a:r>
            <a:r>
              <a:rPr lang="en-US" b="1" i="1" dirty="0">
                <a:effectLst>
                  <a:outerShdw blurRad="38100" dist="38100" dir="2700000" algn="tl">
                    <a:srgbClr val="000000"/>
                  </a:outerShdw>
                </a:effectLst>
              </a:rPr>
              <a:t> E          j: </a:t>
            </a:r>
            <a:r>
              <a:rPr lang="en-US" b="1" dirty="0">
                <a:effectLst>
                  <a:outerShdw blurRad="38100" dist="38100" dir="2700000" algn="tl">
                    <a:srgbClr val="000000"/>
                  </a:outerShdw>
                </a:effectLst>
              </a:rPr>
              <a:t>(</a:t>
            </a:r>
            <a:r>
              <a:rPr lang="en-US" b="1" i="1" dirty="0" err="1">
                <a:effectLst>
                  <a:outerShdw blurRad="38100" dist="38100" dir="2700000" algn="tl">
                    <a:srgbClr val="000000"/>
                  </a:outerShdw>
                </a:effectLst>
              </a:rPr>
              <a:t>j,n</a:t>
            </a:r>
            <a:r>
              <a:rPr lang="en-US" b="1" dirty="0">
                <a:effectLst>
                  <a:outerShdw blurRad="38100" dist="38100" dir="2700000" algn="tl">
                    <a:srgbClr val="000000"/>
                  </a:outerShdw>
                </a:effectLst>
              </a:rPr>
              <a:t>)</a:t>
            </a:r>
            <a:r>
              <a:rPr lang="en-US" b="1" i="1" dirty="0">
                <a:effectLst>
                  <a:outerShdw blurRad="38100" dist="38100" dir="2700000" algn="tl">
                    <a:srgbClr val="000000"/>
                  </a:outerShdw>
                </a:effectLst>
              </a:rPr>
              <a:t> </a:t>
            </a:r>
            <a:r>
              <a:rPr lang="en-US" b="1" dirty="0">
                <a:effectLst>
                  <a:outerShdw blurRad="38100" dist="38100" dir="2700000" algn="tl">
                    <a:srgbClr val="000000"/>
                  </a:outerShdw>
                </a:effectLst>
                <a:latin typeface="Lucida Grande" pitchFamily="84" charset="0"/>
              </a:rPr>
              <a:t>є</a:t>
            </a:r>
            <a:r>
              <a:rPr lang="en-US" b="1" i="1" dirty="0">
                <a:effectLst>
                  <a:outerShdw blurRad="38100" dist="38100" dir="2700000" algn="tl">
                    <a:srgbClr val="000000"/>
                  </a:outerShdw>
                </a:effectLst>
              </a:rPr>
              <a:t> E</a:t>
            </a:r>
          </a:p>
        </p:txBody>
      </p:sp>
      <p:pic>
        <p:nvPicPr>
          <p:cNvPr id="4" name="Audio 3">
            <a:hlinkClick r:id="" action="ppaction://media"/>
            <a:extLst>
              <a:ext uri="{FF2B5EF4-FFF2-40B4-BE49-F238E27FC236}">
                <a16:creationId xmlns:a16="http://schemas.microsoft.com/office/drawing/2014/main" id="{BAE497E0-F402-6E4C-80E3-F9D42D6A7F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35889">
        <p:fade/>
      </p:transition>
    </mc:Choice>
    <mc:Fallback xmlns="">
      <p:transition spd="med" advTm="358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Blue atom design templat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3">
          <a:schemeClr val="lt1"/>
        </a:lnRef>
        <a:fillRef idx="1">
          <a:schemeClr val="accent5"/>
        </a:fillRef>
        <a:effectRef idx="1">
          <a:schemeClr val="accent5"/>
        </a:effectRef>
        <a:fontRef idx="minor">
          <a:schemeClr val="lt1"/>
        </a:fontRef>
      </a:style>
    </a:spDef>
    <a:lnDef>
      <a:spPr>
        <a:ln>
          <a:solidFill>
            <a:schemeClr val="accent5"/>
          </a:solidFill>
        </a:ln>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Blue atom design slides.potx" id="{20958743-FA80-43E5-9586-B48EF2BE42B5}" vid="{6B9132C0-2E4C-4DF6-B21A-C2322474BD21}"/>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51F78577-2839-4BFF-9EC7-673BD8FEBD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875BD71-4A33-4FB7-88CA-777C4D9E6EE5}">
  <ds:schemaRefs>
    <ds:schemaRef ds:uri="http://schemas.microsoft.com/sharepoint/v3/contenttype/forms"/>
  </ds:schemaRefs>
</ds:datastoreItem>
</file>

<file path=customXml/itemProps3.xml><?xml version="1.0" encoding="utf-8"?>
<ds:datastoreItem xmlns:ds="http://schemas.openxmlformats.org/officeDocument/2006/customXml" ds:itemID="{3049C11C-71DC-49B6-ACD8-27E3AE088D14}">
  <ds:schemaRefs>
    <ds:schemaRef ds:uri="40262f94-9f35-4ac3-9a90-690165a166b7"/>
    <ds:schemaRef ds:uri="http://www.w3.org/XML/1998/namespace"/>
    <ds:schemaRef ds:uri="http://schemas.microsoft.com/office/2006/documentManagement/types"/>
    <ds:schemaRef ds:uri="http://purl.org/dc/dcmitype/"/>
    <ds:schemaRef ds:uri="http://schemas.microsoft.com/office/2006/metadata/properties"/>
    <ds:schemaRef ds:uri="http://schemas.microsoft.com/office/infopath/2007/PartnerControls"/>
    <ds:schemaRef ds:uri="http://purl.org/dc/elements/1.1/"/>
    <ds:schemaRef ds:uri="http://schemas.openxmlformats.org/package/2006/metadata/core-properties"/>
    <ds:schemaRef ds:uri="a4f35948-e619-41b3-aa29-22878b09cfd2"/>
    <ds:schemaRef ds:uri="http://purl.org/dc/terms/"/>
  </ds:schemaRefs>
</ds:datastoreItem>
</file>

<file path=docProps/app.xml><?xml version="1.0" encoding="utf-8"?>
<Properties xmlns="http://schemas.openxmlformats.org/officeDocument/2006/extended-properties" xmlns:vt="http://schemas.openxmlformats.org/officeDocument/2006/docPropsVTypes">
  <TotalTime>5304</TotalTime>
  <Words>3665</Words>
  <Application>Microsoft Macintosh PowerPoint</Application>
  <PresentationFormat>Custom</PresentationFormat>
  <Paragraphs>898</Paragraphs>
  <Slides>45</Slides>
  <Notes>5</Notes>
  <HiddenSlides>0</HiddenSlides>
  <MMClips>42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45</vt:i4>
      </vt:variant>
    </vt:vector>
  </HeadingPairs>
  <TitlesOfParts>
    <vt:vector size="54" baseType="lpstr">
      <vt:lpstr>B Frutiger Bold</vt:lpstr>
      <vt:lpstr>Arial</vt:lpstr>
      <vt:lpstr>Arial Narrow</vt:lpstr>
      <vt:lpstr>Cambria Math</vt:lpstr>
      <vt:lpstr>Century Gothic</vt:lpstr>
      <vt:lpstr>Lucida Grande</vt:lpstr>
      <vt:lpstr>Monotype Sorts</vt:lpstr>
      <vt:lpstr>Times New Roman</vt:lpstr>
      <vt:lpstr>Blue atom design template</vt:lpstr>
      <vt:lpstr>The Analysis and Design of           Computer Algorithms</vt:lpstr>
      <vt:lpstr> </vt:lpstr>
      <vt:lpstr>Iterative Improvement</vt:lpstr>
      <vt:lpstr>Important Examples</vt:lpstr>
      <vt:lpstr>Maximum Flow Problem</vt:lpstr>
      <vt:lpstr>Example of Flow Network</vt:lpstr>
      <vt:lpstr>Capacity and Material Amount</vt:lpstr>
      <vt:lpstr>Definition of a Flow</vt:lpstr>
      <vt:lpstr>Flow Value and Maximum Flow Problem</vt:lpstr>
      <vt:lpstr>Augmenting Path (Ford-Fulkerson) Algorithm</vt:lpstr>
      <vt:lpstr>Example </vt:lpstr>
      <vt:lpstr>Example  (cont.)</vt:lpstr>
      <vt:lpstr>Example  (cont.)</vt:lpstr>
      <vt:lpstr>Example  (cont.)</vt:lpstr>
      <vt:lpstr>Example  (cont.)</vt:lpstr>
      <vt:lpstr>Example  (maximum flow)</vt:lpstr>
      <vt:lpstr>Finding a flow-augmenting path</vt:lpstr>
      <vt:lpstr>Finding a flow-augmenting path (cont.)</vt:lpstr>
      <vt:lpstr>Performance Degeneration of the Method</vt:lpstr>
      <vt:lpstr>Example </vt:lpstr>
      <vt:lpstr>A Different Sequence of Augmenting Paths</vt:lpstr>
      <vt:lpstr>Shortest-Augmenting-Path Algorithm</vt:lpstr>
      <vt:lpstr>Vertex Labeling </vt:lpstr>
      <vt:lpstr>Vertex Labeling (cont.)</vt:lpstr>
      <vt:lpstr>Example: Shortest-Augmenting-Path Algorithm</vt:lpstr>
      <vt:lpstr>Example (cont.) </vt:lpstr>
      <vt:lpstr>Example (cont.) </vt:lpstr>
      <vt:lpstr>PowerPoint Presentation</vt:lpstr>
      <vt:lpstr>PowerPoint Presentation</vt:lpstr>
      <vt:lpstr>PowerPoint Presentation</vt:lpstr>
      <vt:lpstr>PowerPoint Presentation</vt:lpstr>
      <vt:lpstr>PowerPoint Presentation</vt:lpstr>
      <vt:lpstr>Example  </vt:lpstr>
      <vt:lpstr>Example (cont.) </vt:lpstr>
      <vt:lpstr>Time Efficiency</vt:lpstr>
      <vt:lpstr>Stable Marriage Problem</vt:lpstr>
      <vt:lpstr>Instance of the Stable Marriage Problem</vt:lpstr>
      <vt:lpstr>Instance of the Stable Marriage Problem</vt:lpstr>
      <vt:lpstr>Stable Marriage Algorithm (Gale-Shapley)</vt:lpstr>
      <vt:lpstr>Example</vt:lpstr>
      <vt:lpstr>Example (cont.)</vt:lpstr>
      <vt:lpstr>Example (cont.)</vt:lpstr>
      <vt:lpstr>Analysis of the Gale-Shapley Algorithm</vt:lpstr>
      <vt:lpstr>Design techniques and problem types</vt:lpstr>
      <vt:lpstr>Recommended 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Analysis and Design of           Computer Algorithms</dc:title>
  <dc:creator>F. Wang</dc:creator>
  <cp:lastModifiedBy>F. Wang</cp:lastModifiedBy>
  <cp:revision>187</cp:revision>
  <dcterms:created xsi:type="dcterms:W3CDTF">2020-12-30T16:40:45Z</dcterms:created>
  <dcterms:modified xsi:type="dcterms:W3CDTF">2021-03-20T18:58:36Z</dcterms:modified>
</cp:coreProperties>
</file>